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1214" r:id="rId3"/>
    <p:sldId id="1216" r:id="rId4"/>
    <p:sldId id="1217" r:id="rId5"/>
    <p:sldId id="1258" r:id="rId6"/>
    <p:sldId id="1260" r:id="rId7"/>
    <p:sldId id="1263" r:id="rId8"/>
    <p:sldId id="1292" r:id="rId9"/>
    <p:sldId id="1268" r:id="rId10"/>
    <p:sldId id="1269" r:id="rId11"/>
    <p:sldId id="1270" r:id="rId12"/>
    <p:sldId id="1290" r:id="rId13"/>
    <p:sldId id="1271" r:id="rId14"/>
    <p:sldId id="1272" r:id="rId15"/>
    <p:sldId id="1273" r:id="rId16"/>
    <p:sldId id="1274" r:id="rId17"/>
    <p:sldId id="1275" r:id="rId18"/>
    <p:sldId id="1276" r:id="rId19"/>
    <p:sldId id="1277" r:id="rId20"/>
    <p:sldId id="1293" r:id="rId21"/>
    <p:sldId id="1279" r:id="rId22"/>
    <p:sldId id="1280" r:id="rId23"/>
    <p:sldId id="1281" r:id="rId24"/>
    <p:sldId id="1282" r:id="rId25"/>
    <p:sldId id="1283" r:id="rId26"/>
    <p:sldId id="1284" r:id="rId27"/>
    <p:sldId id="1285" r:id="rId28"/>
    <p:sldId id="1286" r:id="rId29"/>
    <p:sldId id="1287" r:id="rId30"/>
    <p:sldId id="1288" r:id="rId31"/>
    <p:sldId id="1289" r:id="rId32"/>
    <p:sldId id="771" r:id="rId33"/>
    <p:sldId id="693" r:id="rId3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  <a:srgbClr val="FF0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8" autoAdjust="0"/>
    <p:restoredTop sz="91079" autoAdjust="0"/>
  </p:normalViewPr>
  <p:slideViewPr>
    <p:cSldViewPr snapToGrid="0" snapToObjects="1">
      <p:cViewPr>
        <p:scale>
          <a:sx n="78" d="100"/>
          <a:sy n="78" d="100"/>
        </p:scale>
        <p:origin x="-1638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35479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2815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74021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55014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31051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18396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78860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80299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60161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2633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4/12/2016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4/12/2016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4/12/2016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4/12/2016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4/12/2016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4/12/2016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4/12/2016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4/12/2016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4/12/2016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4/12/2016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4/12/2016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4000" smtClean="0"/>
              <a:t>Lecture </a:t>
            </a:r>
            <a:r>
              <a:rPr lang="en-US" altLang="en-US" sz="4000" smtClean="0"/>
              <a:t>18 </a:t>
            </a:r>
            <a:r>
              <a:rPr lang="en-US" altLang="en-US" sz="4000" dirty="0" smtClean="0"/>
              <a:t>– Recursion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Gibson</a:t>
            </a: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Jeremy Dixon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2032" y="6524764"/>
            <a:ext cx="71418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Based </a:t>
            </a:r>
            <a:r>
              <a:rPr lang="en-US" sz="1600" dirty="0"/>
              <a:t>on </a:t>
            </a:r>
            <a:r>
              <a:rPr lang="en-US" sz="1600" dirty="0" smtClean="0"/>
              <a:t>slides from the book author, and previous iterations of the course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ea typeface="ヒラギノ角ゴ Pro W3"/>
                <a:cs typeface="ヒラギノ角ゴ Pro W3"/>
              </a:rPr>
              <a:t>Simple Recursion Example</a:t>
            </a:r>
          </a:p>
        </p:txBody>
      </p:sp>
      <p:sp>
        <p:nvSpPr>
          <p:cNvPr id="57347" name="Content Placeholder 2"/>
          <p:cNvSpPr>
            <a:spLocks noGrp="1"/>
          </p:cNvSpPr>
          <p:nvPr>
            <p:ph idx="1"/>
          </p:nvPr>
        </p:nvSpPr>
        <p:spPr>
          <a:xfrm>
            <a:off x="304800" y="1905000"/>
            <a:ext cx="7772400" cy="3733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</a:t>
            </a:r>
            <a:r>
              <a:rPr lang="en-US" altLang="en-US" sz="18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compute(</a:t>
            </a:r>
            <a:r>
              <a:rPr lang="en-US" altLang="en-US" sz="1800" b="1" dirty="0" err="1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intInput</a:t>
            </a:r>
            <a:r>
              <a:rPr lang="en-US" altLang="en-US" sz="18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):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8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   print(</a:t>
            </a:r>
            <a:r>
              <a:rPr lang="en-US" altLang="en-US" sz="1800" b="1" dirty="0" err="1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intInput</a:t>
            </a:r>
            <a:r>
              <a:rPr lang="en-US" altLang="en-US" sz="18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8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   if (</a:t>
            </a:r>
            <a:r>
              <a:rPr lang="en-US" altLang="en-US" sz="1800" b="1" dirty="0" err="1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intInput</a:t>
            </a:r>
            <a:r>
              <a:rPr lang="en-US" altLang="en-US" sz="18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&gt; 2):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8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       compute(intInput-1)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1800" b="1" dirty="0">
              <a:latin typeface="Courier New" panose="02070309020205020404" pitchFamily="49" charset="0"/>
              <a:ea typeface="ヒラギノ角ゴ Pro W3"/>
              <a:cs typeface="Courier New" panose="02070309020205020404" pitchFamily="49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main():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8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   compute(50)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1800" b="1" dirty="0">
              <a:latin typeface="Courier New" panose="02070309020205020404" pitchFamily="49" charset="0"/>
              <a:ea typeface="ヒラギノ角ゴ Pro W3"/>
              <a:cs typeface="Courier New" panose="02070309020205020404" pitchFamily="49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8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7349" name="Line 5"/>
          <p:cNvSpPr>
            <a:spLocks noChangeShapeType="1"/>
          </p:cNvSpPr>
          <p:nvPr/>
        </p:nvSpPr>
        <p:spPr bwMode="auto">
          <a:xfrm flipH="1" flipV="1">
            <a:off x="2426329" y="3041964"/>
            <a:ext cx="2544023" cy="68806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856307" y="5257115"/>
            <a:ext cx="2752725" cy="1015663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2000" b="1" dirty="0">
                <a:ea typeface="ヒラギノ角ゴ Pro W3"/>
                <a:cs typeface="ヒラギノ角ゴ Pro W3"/>
              </a:rPr>
              <a:t>This program simply </a:t>
            </a:r>
            <a:r>
              <a:rPr lang="en-US" altLang="en-US" sz="2000" b="1" dirty="0" smtClean="0">
                <a:ea typeface="ヒラギノ角ゴ Pro W3"/>
                <a:cs typeface="ヒラギノ角ゴ Pro W3"/>
              </a:rPr>
              <a:t>computes </a:t>
            </a:r>
            <a:r>
              <a:rPr lang="en-US" altLang="en-US" sz="2000" b="1" dirty="0">
                <a:ea typeface="ヒラギノ角ゴ Pro W3"/>
                <a:cs typeface="ヒラギノ角ゴ Pro W3"/>
              </a:rPr>
              <a:t>from 50 down to </a:t>
            </a:r>
            <a:r>
              <a:rPr lang="en-US" altLang="en-US" sz="2000" b="1" dirty="0" smtClean="0">
                <a:ea typeface="ヒラギノ角ゴ Pro W3"/>
                <a:cs typeface="ヒラギノ角ゴ Pro W3"/>
              </a:rPr>
              <a:t>2.  </a:t>
            </a:r>
            <a:endParaRPr lang="en-US" altLang="en-US" sz="2000" b="1" dirty="0">
              <a:ea typeface="ヒラギノ角ゴ Pro W3"/>
              <a:cs typeface="ヒラギノ角ゴ Pro W3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4970353" y="3604292"/>
            <a:ext cx="3865830" cy="1323439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2000" b="1" dirty="0">
                <a:latin typeface="+mn-lt"/>
                <a:ea typeface="ヒラギノ角ゴ Pro W3"/>
                <a:cs typeface="ヒラギノ角ゴ Pro W3"/>
              </a:rPr>
              <a:t>This is where the recursion </a:t>
            </a:r>
            <a:r>
              <a:rPr lang="en-US" altLang="en-US" sz="2000" b="1" dirty="0" smtClean="0">
                <a:latin typeface="+mn-lt"/>
                <a:ea typeface="ヒラギノ角ゴ Pro W3"/>
                <a:cs typeface="ヒラギノ角ゴ Pro W3"/>
              </a:rPr>
              <a:t>occurs.</a:t>
            </a:r>
          </a:p>
          <a:p>
            <a:pPr eaLnBrk="1" hangingPunct="1"/>
            <a:endParaRPr lang="en-US" altLang="en-US" sz="2000" b="1" dirty="0" smtClean="0">
              <a:latin typeface="+mn-lt"/>
              <a:ea typeface="ヒラギノ角ゴ Pro W3"/>
              <a:cs typeface="ヒラギノ角ゴ Pro W3"/>
            </a:endParaRPr>
          </a:p>
          <a:p>
            <a:pPr eaLnBrk="1" hangingPunct="1"/>
            <a:r>
              <a:rPr lang="en-US" altLang="en-US" sz="2000" b="1" dirty="0" smtClean="0">
                <a:latin typeface="+mn-lt"/>
                <a:ea typeface="ヒラギノ角ゴ Pro W3"/>
                <a:cs typeface="ヒラギノ角ゴ Pro W3"/>
              </a:rPr>
              <a:t>You </a:t>
            </a:r>
            <a:r>
              <a:rPr lang="en-US" altLang="en-US" sz="2000" b="1" dirty="0">
                <a:latin typeface="+mn-lt"/>
                <a:ea typeface="ヒラギノ角ゴ Pro W3"/>
                <a:cs typeface="ヒラギノ角ゴ Pro W3"/>
              </a:rPr>
              <a:t>can see that the </a:t>
            </a:r>
            <a:r>
              <a:rPr lang="en-US" altLang="en-US" sz="20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compute() </a:t>
            </a:r>
            <a:r>
              <a:rPr lang="en-US" altLang="en-US" sz="2000" b="1" dirty="0" smtClean="0">
                <a:latin typeface="+mn-lt"/>
                <a:ea typeface="ヒラギノ角ゴ Pro W3"/>
                <a:cs typeface="ヒラギノ角ゴ Pro W3"/>
              </a:rPr>
              <a:t>function calls </a:t>
            </a:r>
            <a:r>
              <a:rPr lang="en-US" altLang="en-US" sz="2000" b="1" dirty="0">
                <a:latin typeface="+mn-lt"/>
                <a:ea typeface="ヒラギノ角ゴ Pro W3"/>
                <a:cs typeface="ヒラギノ角ゴ Pro W3"/>
              </a:rPr>
              <a:t>itself.</a:t>
            </a:r>
          </a:p>
        </p:txBody>
      </p:sp>
    </p:spTree>
    <p:extLst>
      <p:ext uri="{BB962C8B-B14F-4D97-AF65-F5344CB8AC3E}">
        <p14:creationId xmlns:p14="http://schemas.microsoft.com/office/powerpoint/2010/main" val="3156948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ヒラギノ角ゴ Pro W3"/>
                <a:cs typeface="ヒラギノ角ゴ Pro W3"/>
              </a:rPr>
              <a:t>Visualizing Recursion</a:t>
            </a:r>
          </a:p>
        </p:txBody>
      </p:sp>
      <p:sp>
        <p:nvSpPr>
          <p:cNvPr id="583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 smtClean="0">
                <a:ea typeface="ヒラギノ角ゴ Pro W3"/>
                <a:cs typeface="ヒラギノ角ゴ Pro W3"/>
              </a:rPr>
              <a:t>To understand how recursion works, it helps to visualize what’s going on.</a:t>
            </a:r>
          </a:p>
          <a:p>
            <a:pPr eaLnBrk="1" hangingPunct="1"/>
            <a:r>
              <a:rPr lang="en-US" altLang="en-US" sz="2800" dirty="0" smtClean="0">
                <a:ea typeface="ヒラギノ角ゴ Pro W3"/>
                <a:cs typeface="ヒラギノ角ゴ Pro W3"/>
              </a:rPr>
              <a:t>To help visualize, we will use a common concept called the </a:t>
            </a:r>
            <a:r>
              <a:rPr lang="en-US" altLang="en-US" sz="2800" i="1" dirty="0" smtClean="0">
                <a:ea typeface="ヒラギノ角ゴ Pro W3"/>
                <a:cs typeface="ヒラギノ角ゴ Pro W3"/>
              </a:rPr>
              <a:t>Stack</a:t>
            </a:r>
            <a:r>
              <a:rPr lang="en-US" altLang="en-US" sz="2800" dirty="0" smtClean="0">
                <a:ea typeface="ヒラギノ角ゴ Pro W3"/>
                <a:cs typeface="ヒラギノ角ゴ Pro W3"/>
              </a:rPr>
              <a:t>.</a:t>
            </a:r>
          </a:p>
          <a:p>
            <a:pPr eaLnBrk="1" hangingPunct="1"/>
            <a:r>
              <a:rPr lang="en-US" altLang="en-US" sz="2800" dirty="0" smtClean="0">
                <a:ea typeface="ヒラギノ角ゴ Pro W3"/>
                <a:cs typeface="ヒラギノ角ゴ Pro W3"/>
              </a:rPr>
              <a:t>A stack basically operates like a container of trays in a cafeteria.  It has only two operations:</a:t>
            </a:r>
          </a:p>
          <a:p>
            <a:pPr lvl="1" eaLnBrk="1" hangingPunct="1"/>
            <a:r>
              <a:rPr lang="en-US" altLang="en-US" sz="2400" dirty="0" smtClean="0">
                <a:ea typeface="ヒラギノ角ゴ Pro W3"/>
              </a:rPr>
              <a:t>Push:  you can push something onto the stack.</a:t>
            </a:r>
          </a:p>
          <a:p>
            <a:pPr lvl="1" eaLnBrk="1" hangingPunct="1"/>
            <a:r>
              <a:rPr lang="en-US" altLang="en-US" sz="2400" dirty="0" smtClean="0">
                <a:ea typeface="ヒラギノ角ゴ Pro W3"/>
              </a:rPr>
              <a:t>Pop:  you can pop something off the top of the stack.</a:t>
            </a:r>
          </a:p>
          <a:p>
            <a:pPr eaLnBrk="1" hangingPunct="1"/>
            <a:r>
              <a:rPr lang="en-US" altLang="en-US" sz="2800" dirty="0" smtClean="0">
                <a:ea typeface="ヒラギノ角ゴ Pro W3"/>
                <a:cs typeface="ヒラギノ角ゴ Pro W3"/>
              </a:rPr>
              <a:t>Let’s see an example stack in action.</a:t>
            </a:r>
            <a:endParaRPr lang="en-US" altLang="en-US" sz="3600" dirty="0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254083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0" y="1118489"/>
            <a:ext cx="7772400" cy="1470025"/>
          </a:xfrm>
        </p:spPr>
        <p:txBody>
          <a:bodyPr/>
          <a:lstStyle/>
          <a:p>
            <a:r>
              <a:rPr lang="en-US" dirty="0" smtClean="0"/>
              <a:t>Stacks</a:t>
            </a:r>
            <a:endParaRPr lang="en-US" dirty="0"/>
          </a:p>
        </p:txBody>
      </p:sp>
      <p:pic>
        <p:nvPicPr>
          <p:cNvPr id="7" name="Picture 2" descr="http://www.topwithcinnamon.com/wp-content/uploads/2013/01/OMFGTHISISTHEBESTGIFIVEEVEREVEREVERMADEEE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529" y="2590800"/>
            <a:ext cx="3050941" cy="3732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514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ヒラギノ角ゴ Pro W3"/>
                <a:cs typeface="ヒラギノ角ゴ Pro W3"/>
              </a:rPr>
              <a:t>Stacks</a:t>
            </a:r>
          </a:p>
        </p:txBody>
      </p:sp>
      <p:sp>
        <p:nvSpPr>
          <p:cNvPr id="59395" name="Content Placeholder 2"/>
          <p:cNvSpPr>
            <a:spLocks noGrp="1"/>
          </p:cNvSpPr>
          <p:nvPr>
            <p:ph idx="1"/>
          </p:nvPr>
        </p:nvSpPr>
        <p:spPr>
          <a:xfrm>
            <a:off x="762000" y="1826536"/>
            <a:ext cx="7772400" cy="3733800"/>
          </a:xfrm>
        </p:spPr>
        <p:txBody>
          <a:bodyPr/>
          <a:lstStyle/>
          <a:p>
            <a:pPr eaLnBrk="1" hangingPunct="1"/>
            <a:r>
              <a:rPr lang="en-US" altLang="en-US" sz="2400" dirty="0" smtClean="0">
                <a:ea typeface="ヒラギノ角ゴ Pro W3"/>
                <a:cs typeface="ヒラギノ角ゴ Pro W3"/>
              </a:rPr>
              <a:t>The diagram below shows a stack over time.  </a:t>
            </a:r>
          </a:p>
          <a:p>
            <a:pPr eaLnBrk="1" hangingPunct="1"/>
            <a:r>
              <a:rPr lang="en-US" altLang="en-US" sz="2400" dirty="0" smtClean="0">
                <a:ea typeface="ヒラギノ角ゴ Pro W3"/>
                <a:cs typeface="ヒラギノ角ゴ Pro W3"/>
              </a:rPr>
              <a:t>We perform two pushes and two pops.</a:t>
            </a:r>
          </a:p>
          <a:p>
            <a:pPr eaLnBrk="1" hangingPunct="1"/>
            <a:endParaRPr lang="en-US" altLang="en-US" dirty="0" smtClean="0">
              <a:ea typeface="ヒラギノ角ゴ Pro W3"/>
              <a:cs typeface="ヒラギノ角ゴ Pro W3"/>
            </a:endParaRPr>
          </a:p>
        </p:txBody>
      </p:sp>
      <p:grpSp>
        <p:nvGrpSpPr>
          <p:cNvPr id="59396" name="Group 27"/>
          <p:cNvGrpSpPr>
            <a:grpSpLocks/>
          </p:cNvGrpSpPr>
          <p:nvPr/>
        </p:nvGrpSpPr>
        <p:grpSpPr bwMode="auto">
          <a:xfrm>
            <a:off x="990600" y="2971800"/>
            <a:ext cx="6324600" cy="2855913"/>
            <a:chOff x="593725" y="3265488"/>
            <a:chExt cx="6324600" cy="2855912"/>
          </a:xfrm>
        </p:grpSpPr>
        <p:sp>
          <p:nvSpPr>
            <p:cNvPr id="59397" name="Line 5"/>
            <p:cNvSpPr>
              <a:spLocks noChangeShapeType="1"/>
            </p:cNvSpPr>
            <p:nvPr/>
          </p:nvSpPr>
          <p:spPr bwMode="auto">
            <a:xfrm>
              <a:off x="609600" y="3276600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9398" name="Line 6"/>
            <p:cNvSpPr>
              <a:spLocks noChangeShapeType="1"/>
            </p:cNvSpPr>
            <p:nvPr/>
          </p:nvSpPr>
          <p:spPr bwMode="auto">
            <a:xfrm>
              <a:off x="609600" y="5334000"/>
              <a:ext cx="9144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9399" name="Line 7"/>
            <p:cNvSpPr>
              <a:spLocks noChangeShapeType="1"/>
            </p:cNvSpPr>
            <p:nvPr/>
          </p:nvSpPr>
          <p:spPr bwMode="auto">
            <a:xfrm flipV="1">
              <a:off x="1524000" y="3276600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9400" name="Text Box 8"/>
            <p:cNvSpPr txBox="1">
              <a:spLocks noChangeArrowheads="1"/>
            </p:cNvSpPr>
            <p:nvPr/>
          </p:nvSpPr>
          <p:spPr bwMode="auto">
            <a:xfrm>
              <a:off x="593725" y="5497513"/>
              <a:ext cx="1247775" cy="623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en-US" sz="1400" b="1">
                  <a:ea typeface="ヒラギノ角ゴ Pro W3"/>
                  <a:cs typeface="ヒラギノ角ゴ Pro W3"/>
                </a:rPr>
                <a:t>Time: 0</a:t>
              </a:r>
            </a:p>
            <a:p>
              <a:pPr eaLnBrk="1" hangingPunct="1"/>
              <a:r>
                <a:rPr lang="en-US" altLang="en-US" sz="1400" b="1">
                  <a:ea typeface="ヒラギノ角ゴ Pro W3"/>
                  <a:cs typeface="ヒラギノ角ゴ Pro W3"/>
                </a:rPr>
                <a:t>Empty Stack</a:t>
              </a:r>
            </a:p>
          </p:txBody>
        </p:sp>
        <p:sp>
          <p:nvSpPr>
            <p:cNvPr id="59401" name="Line 9"/>
            <p:cNvSpPr>
              <a:spLocks noChangeShapeType="1"/>
            </p:cNvSpPr>
            <p:nvPr/>
          </p:nvSpPr>
          <p:spPr bwMode="auto">
            <a:xfrm>
              <a:off x="1968500" y="3276600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9402" name="Line 10"/>
            <p:cNvSpPr>
              <a:spLocks noChangeShapeType="1"/>
            </p:cNvSpPr>
            <p:nvPr/>
          </p:nvSpPr>
          <p:spPr bwMode="auto">
            <a:xfrm>
              <a:off x="1968500" y="5334000"/>
              <a:ext cx="9271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9403" name="Line 11"/>
            <p:cNvSpPr>
              <a:spLocks noChangeShapeType="1"/>
            </p:cNvSpPr>
            <p:nvPr/>
          </p:nvSpPr>
          <p:spPr bwMode="auto">
            <a:xfrm flipV="1">
              <a:off x="2895600" y="3276600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9404" name="Text Box 12"/>
            <p:cNvSpPr txBox="1">
              <a:spLocks noChangeArrowheads="1"/>
            </p:cNvSpPr>
            <p:nvPr/>
          </p:nvSpPr>
          <p:spPr bwMode="auto">
            <a:xfrm>
              <a:off x="1952625" y="5497513"/>
              <a:ext cx="942975" cy="623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en-US" sz="1400" b="1">
                  <a:ea typeface="ヒラギノ角ゴ Pro W3"/>
                  <a:cs typeface="ヒラギノ角ゴ Pro W3"/>
                </a:rPr>
                <a:t>Time 1:</a:t>
              </a:r>
            </a:p>
            <a:p>
              <a:pPr eaLnBrk="1" hangingPunct="1"/>
              <a:r>
                <a:rPr lang="en-US" altLang="en-US" sz="1400" b="1">
                  <a:ea typeface="ヒラギノ角ゴ Pro W3"/>
                  <a:cs typeface="ヒラギノ角ゴ Pro W3"/>
                </a:rPr>
                <a:t>Push “2”</a:t>
              </a:r>
            </a:p>
          </p:txBody>
        </p:sp>
        <p:sp>
          <p:nvSpPr>
            <p:cNvPr id="59405" name="Rectangle 13"/>
            <p:cNvSpPr>
              <a:spLocks noChangeArrowheads="1"/>
            </p:cNvSpPr>
            <p:nvPr/>
          </p:nvSpPr>
          <p:spPr bwMode="auto">
            <a:xfrm>
              <a:off x="1981200" y="5019675"/>
              <a:ext cx="914400" cy="3143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1400" b="1">
                  <a:ea typeface="ヒラギノ角ゴ Pro W3"/>
                  <a:cs typeface="ヒラギノ角ゴ Pro W3"/>
                </a:rPr>
                <a:t>2</a:t>
              </a:r>
            </a:p>
          </p:txBody>
        </p:sp>
        <p:sp>
          <p:nvSpPr>
            <p:cNvPr id="59406" name="Line 14"/>
            <p:cNvSpPr>
              <a:spLocks noChangeShapeType="1"/>
            </p:cNvSpPr>
            <p:nvPr/>
          </p:nvSpPr>
          <p:spPr bwMode="auto">
            <a:xfrm>
              <a:off x="3187700" y="3276600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9407" name="Line 15"/>
            <p:cNvSpPr>
              <a:spLocks noChangeShapeType="1"/>
            </p:cNvSpPr>
            <p:nvPr/>
          </p:nvSpPr>
          <p:spPr bwMode="auto">
            <a:xfrm>
              <a:off x="3187700" y="5334000"/>
              <a:ext cx="9271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9408" name="Line 16"/>
            <p:cNvSpPr>
              <a:spLocks noChangeShapeType="1"/>
            </p:cNvSpPr>
            <p:nvPr/>
          </p:nvSpPr>
          <p:spPr bwMode="auto">
            <a:xfrm flipV="1">
              <a:off x="4114800" y="3276600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9409" name="Text Box 17"/>
            <p:cNvSpPr txBox="1">
              <a:spLocks noChangeArrowheads="1"/>
            </p:cNvSpPr>
            <p:nvPr/>
          </p:nvSpPr>
          <p:spPr bwMode="auto">
            <a:xfrm>
              <a:off x="3171825" y="5497513"/>
              <a:ext cx="942975" cy="623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en-US" sz="1400" b="1">
                  <a:ea typeface="ヒラギノ角ゴ Pro W3"/>
                  <a:cs typeface="ヒラギノ角ゴ Pro W3"/>
                </a:rPr>
                <a:t>Time 2:</a:t>
              </a:r>
            </a:p>
            <a:p>
              <a:pPr eaLnBrk="1" hangingPunct="1"/>
              <a:r>
                <a:rPr lang="en-US" altLang="en-US" sz="1400" b="1">
                  <a:ea typeface="ヒラギノ角ゴ Pro W3"/>
                  <a:cs typeface="ヒラギノ角ゴ Pro W3"/>
                </a:rPr>
                <a:t>Push “8”</a:t>
              </a:r>
            </a:p>
          </p:txBody>
        </p:sp>
        <p:sp>
          <p:nvSpPr>
            <p:cNvPr id="59410" name="Rectangle 18"/>
            <p:cNvSpPr>
              <a:spLocks noChangeArrowheads="1"/>
            </p:cNvSpPr>
            <p:nvPr/>
          </p:nvSpPr>
          <p:spPr bwMode="auto">
            <a:xfrm>
              <a:off x="3200400" y="5019675"/>
              <a:ext cx="914400" cy="3143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1400" b="1">
                  <a:ea typeface="ヒラギノ角ゴ Pro W3"/>
                  <a:cs typeface="ヒラギノ角ゴ Pro W3"/>
                </a:rPr>
                <a:t>2</a:t>
              </a:r>
            </a:p>
          </p:txBody>
        </p:sp>
        <p:sp>
          <p:nvSpPr>
            <p:cNvPr id="59411" name="Rectangle 19"/>
            <p:cNvSpPr>
              <a:spLocks noChangeArrowheads="1"/>
            </p:cNvSpPr>
            <p:nvPr/>
          </p:nvSpPr>
          <p:spPr bwMode="auto">
            <a:xfrm>
              <a:off x="3200400" y="4714875"/>
              <a:ext cx="914400" cy="3143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1400" b="1">
                  <a:ea typeface="ヒラギノ角ゴ Pro W3"/>
                  <a:cs typeface="ヒラギノ角ゴ Pro W3"/>
                </a:rPr>
                <a:t>8</a:t>
              </a:r>
            </a:p>
          </p:txBody>
        </p:sp>
        <p:sp>
          <p:nvSpPr>
            <p:cNvPr id="59412" name="Line 20"/>
            <p:cNvSpPr>
              <a:spLocks noChangeShapeType="1"/>
            </p:cNvSpPr>
            <p:nvPr/>
          </p:nvSpPr>
          <p:spPr bwMode="auto">
            <a:xfrm>
              <a:off x="4406900" y="3265488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9413" name="Line 21"/>
            <p:cNvSpPr>
              <a:spLocks noChangeShapeType="1"/>
            </p:cNvSpPr>
            <p:nvPr/>
          </p:nvSpPr>
          <p:spPr bwMode="auto">
            <a:xfrm>
              <a:off x="4406900" y="5322888"/>
              <a:ext cx="9271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9414" name="Line 22"/>
            <p:cNvSpPr>
              <a:spLocks noChangeShapeType="1"/>
            </p:cNvSpPr>
            <p:nvPr/>
          </p:nvSpPr>
          <p:spPr bwMode="auto">
            <a:xfrm flipV="1">
              <a:off x="5334000" y="3265488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9415" name="Text Box 23"/>
            <p:cNvSpPr txBox="1">
              <a:spLocks noChangeArrowheads="1"/>
            </p:cNvSpPr>
            <p:nvPr/>
          </p:nvSpPr>
          <p:spPr bwMode="auto">
            <a:xfrm>
              <a:off x="4391025" y="5486400"/>
              <a:ext cx="1219200" cy="62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en-US" sz="1400" b="1">
                  <a:ea typeface="ヒラギノ角ゴ Pro W3"/>
                  <a:cs typeface="ヒラギノ角ゴ Pro W3"/>
                </a:rPr>
                <a:t>Time 3:</a:t>
              </a:r>
            </a:p>
            <a:p>
              <a:pPr eaLnBrk="1" hangingPunct="1"/>
              <a:r>
                <a:rPr lang="en-US" altLang="en-US" sz="1400" b="1">
                  <a:ea typeface="ヒラギノ角ゴ Pro W3"/>
                  <a:cs typeface="ヒラギノ角ゴ Pro W3"/>
                </a:rPr>
                <a:t>Pop:  Gets 8</a:t>
              </a:r>
            </a:p>
          </p:txBody>
        </p:sp>
        <p:sp>
          <p:nvSpPr>
            <p:cNvPr id="59416" name="Rectangle 24"/>
            <p:cNvSpPr>
              <a:spLocks noChangeArrowheads="1"/>
            </p:cNvSpPr>
            <p:nvPr/>
          </p:nvSpPr>
          <p:spPr bwMode="auto">
            <a:xfrm>
              <a:off x="4419600" y="5008563"/>
              <a:ext cx="914400" cy="3143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1400" b="1">
                  <a:ea typeface="ヒラギノ角ゴ Pro W3"/>
                  <a:cs typeface="ヒラギノ角ゴ Pro W3"/>
                </a:rPr>
                <a:t>2</a:t>
              </a:r>
            </a:p>
          </p:txBody>
        </p:sp>
        <p:sp>
          <p:nvSpPr>
            <p:cNvPr id="59417" name="Line 27"/>
            <p:cNvSpPr>
              <a:spLocks noChangeShapeType="1"/>
            </p:cNvSpPr>
            <p:nvPr/>
          </p:nvSpPr>
          <p:spPr bwMode="auto">
            <a:xfrm>
              <a:off x="5715000" y="3276600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9418" name="Line 28"/>
            <p:cNvSpPr>
              <a:spLocks noChangeShapeType="1"/>
            </p:cNvSpPr>
            <p:nvPr/>
          </p:nvSpPr>
          <p:spPr bwMode="auto">
            <a:xfrm>
              <a:off x="5715000" y="5334000"/>
              <a:ext cx="9271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9419" name="Line 29"/>
            <p:cNvSpPr>
              <a:spLocks noChangeShapeType="1"/>
            </p:cNvSpPr>
            <p:nvPr/>
          </p:nvSpPr>
          <p:spPr bwMode="auto">
            <a:xfrm flipV="1">
              <a:off x="6642100" y="3276600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9420" name="Text Box 30"/>
            <p:cNvSpPr txBox="1">
              <a:spLocks noChangeArrowheads="1"/>
            </p:cNvSpPr>
            <p:nvPr/>
          </p:nvSpPr>
          <p:spPr bwMode="auto">
            <a:xfrm>
              <a:off x="5699125" y="5497513"/>
              <a:ext cx="1219200" cy="623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en-US" sz="1400" b="1">
                  <a:ea typeface="ヒラギノ角ゴ Pro W3"/>
                  <a:cs typeface="ヒラギノ角ゴ Pro W3"/>
                </a:rPr>
                <a:t>Time 4:</a:t>
              </a:r>
            </a:p>
            <a:p>
              <a:pPr eaLnBrk="1" hangingPunct="1"/>
              <a:r>
                <a:rPr lang="en-US" altLang="en-US" sz="1400" b="1">
                  <a:ea typeface="ヒラギノ角ゴ Pro W3"/>
                  <a:cs typeface="ヒラギノ角ゴ Pro W3"/>
                </a:rPr>
                <a:t>Pop:  Gets 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7095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ヒラギノ角ゴ Pro W3"/>
                <a:cs typeface="ヒラギノ角ゴ Pro W3"/>
              </a:rPr>
              <a:t>Stacks</a:t>
            </a:r>
          </a:p>
        </p:txBody>
      </p:sp>
      <p:sp>
        <p:nvSpPr>
          <p:cNvPr id="604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400" smtClean="0">
                <a:ea typeface="ヒラギノ角ゴ Pro W3"/>
                <a:cs typeface="ヒラギノ角ゴ Pro W3"/>
              </a:rPr>
              <a:t>In computer science, a </a:t>
            </a:r>
            <a:r>
              <a:rPr lang="en-US" altLang="en-US" sz="2400" b="1" smtClean="0">
                <a:ea typeface="ヒラギノ角ゴ Pro W3"/>
                <a:cs typeface="ヒラギノ角ゴ Pro W3"/>
              </a:rPr>
              <a:t>stack</a:t>
            </a:r>
            <a:r>
              <a:rPr lang="en-US" altLang="en-US" sz="2400" smtClean="0">
                <a:ea typeface="ヒラギノ角ゴ Pro W3"/>
                <a:cs typeface="ヒラギノ角ゴ Pro W3"/>
              </a:rPr>
              <a:t> is a </a:t>
            </a:r>
            <a:r>
              <a:rPr lang="en-US" altLang="en-US" sz="2400" b="1" smtClean="0">
                <a:ea typeface="ヒラギノ角ゴ Pro W3"/>
                <a:cs typeface="ヒラギノ角ゴ Pro W3"/>
              </a:rPr>
              <a:t>last in, first out</a:t>
            </a:r>
            <a:r>
              <a:rPr lang="en-US" altLang="en-US" sz="2400" smtClean="0">
                <a:ea typeface="ヒラギノ角ゴ Pro W3"/>
                <a:cs typeface="ヒラギノ角ゴ Pro W3"/>
              </a:rPr>
              <a:t>(LIFO) abstract data type and data structure. </a:t>
            </a:r>
          </a:p>
          <a:p>
            <a:pPr eaLnBrk="1" hangingPunct="1"/>
            <a:r>
              <a:rPr lang="en-US" altLang="en-US" sz="2400" smtClean="0">
                <a:ea typeface="ヒラギノ角ゴ Pro W3"/>
                <a:cs typeface="ヒラギノ角ゴ Pro W3"/>
              </a:rPr>
              <a:t>A stack can have any abstract data type as an element, but is characterized by only two fundamental operations, the </a:t>
            </a:r>
            <a:r>
              <a:rPr lang="en-US" altLang="en-US" sz="2400" b="1" smtClean="0">
                <a:ea typeface="ヒラギノ角ゴ Pro W3"/>
                <a:cs typeface="ヒラギノ角ゴ Pro W3"/>
              </a:rPr>
              <a:t>push</a:t>
            </a:r>
            <a:r>
              <a:rPr lang="en-US" altLang="en-US" sz="2400" smtClean="0">
                <a:ea typeface="ヒラギノ角ゴ Pro W3"/>
                <a:cs typeface="ヒラギノ角ゴ Pro W3"/>
              </a:rPr>
              <a:t> and the </a:t>
            </a:r>
            <a:r>
              <a:rPr lang="en-US" altLang="en-US" sz="2400" b="1" smtClean="0">
                <a:ea typeface="ヒラギノ角ゴ Pro W3"/>
                <a:cs typeface="ヒラギノ角ゴ Pro W3"/>
              </a:rPr>
              <a:t>pop</a:t>
            </a:r>
            <a:r>
              <a:rPr lang="en-US" altLang="en-US" sz="2400" smtClean="0">
                <a:ea typeface="ヒラギノ角ゴ Pro W3"/>
                <a:cs typeface="ヒラギノ角ゴ Pro W3"/>
              </a:rPr>
              <a:t>. </a:t>
            </a:r>
          </a:p>
          <a:p>
            <a:pPr eaLnBrk="1" hangingPunct="1"/>
            <a:r>
              <a:rPr lang="en-US" altLang="en-US" sz="2400" smtClean="0">
                <a:ea typeface="ヒラギノ角ゴ Pro W3"/>
                <a:cs typeface="ヒラギノ角ゴ Pro W3"/>
              </a:rPr>
              <a:t>The push operation adds to the top of the list, hiding any items already on the stack, or initializing the stack if it is empty. </a:t>
            </a:r>
          </a:p>
        </p:txBody>
      </p:sp>
    </p:spTree>
    <p:extLst>
      <p:ext uri="{BB962C8B-B14F-4D97-AF65-F5344CB8AC3E}">
        <p14:creationId xmlns:p14="http://schemas.microsoft.com/office/powerpoint/2010/main" val="23484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ヒラギノ角ゴ Pro W3"/>
                <a:cs typeface="ヒラギノ角ゴ Pro W3"/>
              </a:rPr>
              <a:t>Stacks</a:t>
            </a:r>
          </a:p>
        </p:txBody>
      </p:sp>
      <p:sp>
        <p:nvSpPr>
          <p:cNvPr id="624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smtClean="0">
                <a:ea typeface="ヒラギノ角ゴ Pro W3"/>
                <a:cs typeface="ヒラギノ角ゴ Pro W3"/>
              </a:rPr>
              <a:t>The nature of the pop and push operations also means that stack elements have a natural order. </a:t>
            </a:r>
          </a:p>
          <a:p>
            <a:pPr eaLnBrk="1" hangingPunct="1"/>
            <a:r>
              <a:rPr lang="en-US" altLang="en-US" sz="2800" smtClean="0">
                <a:ea typeface="ヒラギノ角ゴ Pro W3"/>
                <a:cs typeface="ヒラギノ角ゴ Pro W3"/>
              </a:rPr>
              <a:t>Elements are removed from the stack in the reverse order to the order of their addition: therefore, the lower elements are typically those that have been in the list the longest.</a:t>
            </a:r>
            <a:endParaRPr lang="en-US" altLang="en-US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11158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ea typeface="ヒラギノ角ゴ Pro W3"/>
                <a:cs typeface="ヒラギノ角ゴ Pro W3"/>
              </a:rPr>
              <a:t>Stacks and Functions</a:t>
            </a:r>
          </a:p>
        </p:txBody>
      </p:sp>
      <p:sp>
        <p:nvSpPr>
          <p:cNvPr id="634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ea typeface="ヒラギノ角ゴ Pro W3"/>
                <a:cs typeface="ヒラギノ角ゴ Pro W3"/>
              </a:rPr>
              <a:t>When you run a program, the computer creates a stack for you.</a:t>
            </a:r>
          </a:p>
          <a:p>
            <a:pPr eaLnBrk="1" hangingPunct="1"/>
            <a:r>
              <a:rPr lang="en-US" altLang="en-US" dirty="0" smtClean="0">
                <a:ea typeface="ヒラギノ角ゴ Pro W3"/>
                <a:cs typeface="ヒラギノ角ゴ Pro W3"/>
              </a:rPr>
              <a:t>Each time you invoke a function, the function is placed on top of the stack.</a:t>
            </a:r>
          </a:p>
          <a:p>
            <a:pPr eaLnBrk="1" hangingPunct="1"/>
            <a:r>
              <a:rPr lang="en-US" altLang="en-US" dirty="0" smtClean="0">
                <a:ea typeface="ヒラギノ角ゴ Pro W3"/>
                <a:cs typeface="ヒラギノ角ゴ Pro W3"/>
              </a:rPr>
              <a:t>When the function returns or exits, the function is popped off the stack.</a:t>
            </a:r>
          </a:p>
        </p:txBody>
      </p:sp>
    </p:spTree>
    <p:extLst>
      <p:ext uri="{BB962C8B-B14F-4D97-AF65-F5344CB8AC3E}">
        <p14:creationId xmlns:p14="http://schemas.microsoft.com/office/powerpoint/2010/main" val="2012939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ea typeface="ヒラギノ角ゴ Pro W3"/>
                <a:cs typeface="ヒラギノ角ゴ Pro W3"/>
              </a:rPr>
              <a:t>Stacks and Functions</a:t>
            </a:r>
          </a:p>
        </p:txBody>
      </p:sp>
      <p:sp>
        <p:nvSpPr>
          <p:cNvPr id="64515" name="Line 4"/>
          <p:cNvSpPr>
            <a:spLocks noChangeShapeType="1"/>
          </p:cNvSpPr>
          <p:nvPr/>
        </p:nvSpPr>
        <p:spPr bwMode="auto">
          <a:xfrm>
            <a:off x="894643" y="1868488"/>
            <a:ext cx="0" cy="2057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16" name="Line 5"/>
          <p:cNvSpPr>
            <a:spLocks noChangeShapeType="1"/>
          </p:cNvSpPr>
          <p:nvPr/>
        </p:nvSpPr>
        <p:spPr bwMode="auto">
          <a:xfrm>
            <a:off x="894643" y="3925888"/>
            <a:ext cx="914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17" name="Line 6"/>
          <p:cNvSpPr>
            <a:spLocks noChangeShapeType="1"/>
          </p:cNvSpPr>
          <p:nvPr/>
        </p:nvSpPr>
        <p:spPr bwMode="auto">
          <a:xfrm flipV="1">
            <a:off x="1809043" y="1868488"/>
            <a:ext cx="0" cy="2057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18" name="Text Box 7"/>
          <p:cNvSpPr txBox="1">
            <a:spLocks noChangeArrowheads="1"/>
          </p:cNvSpPr>
          <p:nvPr/>
        </p:nvSpPr>
        <p:spPr bwMode="auto">
          <a:xfrm>
            <a:off x="878768" y="4089400"/>
            <a:ext cx="1247775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 b="1">
                <a:ea typeface="ヒラギノ角ゴ Pro W3"/>
                <a:cs typeface="ヒラギノ角ゴ Pro W3"/>
              </a:rPr>
              <a:t>Time: 0</a:t>
            </a:r>
          </a:p>
          <a:p>
            <a:pPr eaLnBrk="1" hangingPunct="1"/>
            <a:r>
              <a:rPr lang="en-US" altLang="en-US" sz="1400" b="1">
                <a:ea typeface="ヒラギノ角ゴ Pro W3"/>
                <a:cs typeface="ヒラギノ角ゴ Pro W3"/>
              </a:rPr>
              <a:t>Empty Stack</a:t>
            </a:r>
          </a:p>
        </p:txBody>
      </p:sp>
      <p:sp>
        <p:nvSpPr>
          <p:cNvPr id="64519" name="Line 8"/>
          <p:cNvSpPr>
            <a:spLocks noChangeShapeType="1"/>
          </p:cNvSpPr>
          <p:nvPr/>
        </p:nvSpPr>
        <p:spPr bwMode="auto">
          <a:xfrm>
            <a:off x="2405943" y="1868488"/>
            <a:ext cx="0" cy="2057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20" name="Line 9"/>
          <p:cNvSpPr>
            <a:spLocks noChangeShapeType="1"/>
          </p:cNvSpPr>
          <p:nvPr/>
        </p:nvSpPr>
        <p:spPr bwMode="auto">
          <a:xfrm>
            <a:off x="2405943" y="3925888"/>
            <a:ext cx="9271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21" name="Line 10"/>
          <p:cNvSpPr>
            <a:spLocks noChangeShapeType="1"/>
          </p:cNvSpPr>
          <p:nvPr/>
        </p:nvSpPr>
        <p:spPr bwMode="auto">
          <a:xfrm flipV="1">
            <a:off x="3333043" y="1868488"/>
            <a:ext cx="0" cy="2057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22" name="Text Box 11"/>
          <p:cNvSpPr txBox="1">
            <a:spLocks noChangeArrowheads="1"/>
          </p:cNvSpPr>
          <p:nvPr/>
        </p:nvSpPr>
        <p:spPr bwMode="auto">
          <a:xfrm>
            <a:off x="2390068" y="4089400"/>
            <a:ext cx="1308100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 b="1">
                <a:ea typeface="ヒラギノ角ゴ Pro W3"/>
                <a:cs typeface="ヒラギノ角ゴ Pro W3"/>
              </a:rPr>
              <a:t>Time 1:</a:t>
            </a:r>
          </a:p>
          <a:p>
            <a:pPr eaLnBrk="1" hangingPunct="1"/>
            <a:r>
              <a:rPr lang="en-US" altLang="en-US" sz="1400" b="1">
                <a:ea typeface="ヒラギノ角ゴ Pro W3"/>
                <a:cs typeface="ヒラギノ角ゴ Pro W3"/>
              </a:rPr>
              <a:t>Push:  main()</a:t>
            </a:r>
          </a:p>
        </p:txBody>
      </p:sp>
      <p:sp>
        <p:nvSpPr>
          <p:cNvPr id="64523" name="Rectangle 12"/>
          <p:cNvSpPr>
            <a:spLocks noChangeArrowheads="1"/>
          </p:cNvSpPr>
          <p:nvPr/>
        </p:nvSpPr>
        <p:spPr bwMode="auto">
          <a:xfrm>
            <a:off x="2418643" y="3611563"/>
            <a:ext cx="914400" cy="276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ea typeface="ヒラギノ角ゴ Pro W3"/>
                <a:cs typeface="ヒラギノ角ゴ Pro W3"/>
              </a:rPr>
              <a:t>main()</a:t>
            </a:r>
          </a:p>
        </p:txBody>
      </p:sp>
      <p:sp>
        <p:nvSpPr>
          <p:cNvPr id="64524" name="Line 13"/>
          <p:cNvSpPr>
            <a:spLocks noChangeShapeType="1"/>
          </p:cNvSpPr>
          <p:nvPr/>
        </p:nvSpPr>
        <p:spPr bwMode="auto">
          <a:xfrm>
            <a:off x="3845805" y="1868488"/>
            <a:ext cx="0" cy="2057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25" name="Line 14"/>
          <p:cNvSpPr>
            <a:spLocks noChangeShapeType="1"/>
          </p:cNvSpPr>
          <p:nvPr/>
        </p:nvSpPr>
        <p:spPr bwMode="auto">
          <a:xfrm>
            <a:off x="3845805" y="3925888"/>
            <a:ext cx="9271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26" name="Line 15"/>
          <p:cNvSpPr>
            <a:spLocks noChangeShapeType="1"/>
          </p:cNvSpPr>
          <p:nvPr/>
        </p:nvSpPr>
        <p:spPr bwMode="auto">
          <a:xfrm flipV="1">
            <a:off x="4772905" y="1868488"/>
            <a:ext cx="0" cy="2057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27" name="Text Box 16"/>
          <p:cNvSpPr txBox="1">
            <a:spLocks noChangeArrowheads="1"/>
          </p:cNvSpPr>
          <p:nvPr/>
        </p:nvSpPr>
        <p:spPr bwMode="auto">
          <a:xfrm>
            <a:off x="3829930" y="4089400"/>
            <a:ext cx="1474788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 b="1">
                <a:ea typeface="ヒラギノ角ゴ Pro W3"/>
                <a:cs typeface="ヒラギノ角ゴ Pro W3"/>
              </a:rPr>
              <a:t>Time 2:</a:t>
            </a:r>
          </a:p>
          <a:p>
            <a:pPr eaLnBrk="1" hangingPunct="1"/>
            <a:r>
              <a:rPr lang="en-US" altLang="en-US" sz="1400" b="1">
                <a:ea typeface="ヒラギノ角ゴ Pro W3"/>
                <a:cs typeface="ヒラギノ角ゴ Pro W3"/>
              </a:rPr>
              <a:t>Push:  square()</a:t>
            </a:r>
          </a:p>
        </p:txBody>
      </p:sp>
      <p:sp>
        <p:nvSpPr>
          <p:cNvPr id="64528" name="Rectangle 17"/>
          <p:cNvSpPr>
            <a:spLocks noChangeArrowheads="1"/>
          </p:cNvSpPr>
          <p:nvPr/>
        </p:nvSpPr>
        <p:spPr bwMode="auto">
          <a:xfrm>
            <a:off x="3858505" y="3611563"/>
            <a:ext cx="914400" cy="276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ea typeface="ヒラギノ角ゴ Pro W3"/>
                <a:cs typeface="ヒラギノ角ゴ Pro W3"/>
              </a:rPr>
              <a:t>main()</a:t>
            </a:r>
          </a:p>
        </p:txBody>
      </p:sp>
      <p:sp>
        <p:nvSpPr>
          <p:cNvPr id="64529" name="Rectangle 18"/>
          <p:cNvSpPr>
            <a:spLocks noChangeArrowheads="1"/>
          </p:cNvSpPr>
          <p:nvPr/>
        </p:nvSpPr>
        <p:spPr bwMode="auto">
          <a:xfrm>
            <a:off x="3858505" y="3306763"/>
            <a:ext cx="914400" cy="276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ea typeface="ヒラギノ角ゴ Pro W3"/>
                <a:cs typeface="ヒラギノ角ゴ Pro W3"/>
              </a:rPr>
              <a:t>square()</a:t>
            </a:r>
          </a:p>
        </p:txBody>
      </p:sp>
      <p:sp>
        <p:nvSpPr>
          <p:cNvPr id="64530" name="Line 19"/>
          <p:cNvSpPr>
            <a:spLocks noChangeShapeType="1"/>
          </p:cNvSpPr>
          <p:nvPr/>
        </p:nvSpPr>
        <p:spPr bwMode="auto">
          <a:xfrm>
            <a:off x="5314243" y="1857375"/>
            <a:ext cx="0" cy="2057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31" name="Line 20"/>
          <p:cNvSpPr>
            <a:spLocks noChangeShapeType="1"/>
          </p:cNvSpPr>
          <p:nvPr/>
        </p:nvSpPr>
        <p:spPr bwMode="auto">
          <a:xfrm>
            <a:off x="5314243" y="3914775"/>
            <a:ext cx="9271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32" name="Line 21"/>
          <p:cNvSpPr>
            <a:spLocks noChangeShapeType="1"/>
          </p:cNvSpPr>
          <p:nvPr/>
        </p:nvSpPr>
        <p:spPr bwMode="auto">
          <a:xfrm flipV="1">
            <a:off x="6241343" y="1857375"/>
            <a:ext cx="0" cy="2057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33" name="Text Box 22"/>
          <p:cNvSpPr txBox="1">
            <a:spLocks noChangeArrowheads="1"/>
          </p:cNvSpPr>
          <p:nvPr/>
        </p:nvSpPr>
        <p:spPr bwMode="auto">
          <a:xfrm>
            <a:off x="5278438" y="4027488"/>
            <a:ext cx="1490662" cy="126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 b="1">
                <a:ea typeface="ヒラギノ角ゴ Pro W3"/>
                <a:cs typeface="ヒラギノ角ゴ Pro W3"/>
              </a:rPr>
              <a:t>Time 3:</a:t>
            </a:r>
          </a:p>
          <a:p>
            <a:pPr eaLnBrk="1" hangingPunct="1"/>
            <a:r>
              <a:rPr lang="en-US" altLang="en-US" sz="1400" b="1">
                <a:ea typeface="ヒラギノ角ゴ Pro W3"/>
                <a:cs typeface="ヒラギノ角ゴ Pro W3"/>
              </a:rPr>
              <a:t>Pop:  square()</a:t>
            </a:r>
          </a:p>
          <a:p>
            <a:pPr eaLnBrk="1" hangingPunct="1"/>
            <a:r>
              <a:rPr lang="en-US" altLang="en-US" sz="1400" b="1">
                <a:ea typeface="ヒラギノ角ゴ Pro W3"/>
                <a:cs typeface="ヒラギノ角ゴ Pro W3"/>
              </a:rPr>
              <a:t>returns a value.</a:t>
            </a:r>
          </a:p>
          <a:p>
            <a:pPr eaLnBrk="1" hangingPunct="1"/>
            <a:r>
              <a:rPr lang="en-US" altLang="en-US" sz="1400" b="1">
                <a:ea typeface="ヒラギノ角ゴ Pro W3"/>
                <a:cs typeface="ヒラギノ角ゴ Pro W3"/>
              </a:rPr>
              <a:t>method exits.</a:t>
            </a:r>
          </a:p>
        </p:txBody>
      </p:sp>
      <p:sp>
        <p:nvSpPr>
          <p:cNvPr id="64534" name="Rectangle 23"/>
          <p:cNvSpPr>
            <a:spLocks noChangeArrowheads="1"/>
          </p:cNvSpPr>
          <p:nvPr/>
        </p:nvSpPr>
        <p:spPr bwMode="auto">
          <a:xfrm>
            <a:off x="5326943" y="3600450"/>
            <a:ext cx="914400" cy="276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ea typeface="ヒラギノ角ゴ Pro W3"/>
                <a:cs typeface="ヒラギノ角ゴ Pro W3"/>
              </a:rPr>
              <a:t>main()</a:t>
            </a:r>
          </a:p>
        </p:txBody>
      </p:sp>
      <p:sp>
        <p:nvSpPr>
          <p:cNvPr id="64535" name="Line 24"/>
          <p:cNvSpPr>
            <a:spLocks noChangeShapeType="1"/>
          </p:cNvSpPr>
          <p:nvPr/>
        </p:nvSpPr>
        <p:spPr bwMode="auto">
          <a:xfrm>
            <a:off x="6871580" y="1817688"/>
            <a:ext cx="0" cy="2057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36" name="Line 25"/>
          <p:cNvSpPr>
            <a:spLocks noChangeShapeType="1"/>
          </p:cNvSpPr>
          <p:nvPr/>
        </p:nvSpPr>
        <p:spPr bwMode="auto">
          <a:xfrm>
            <a:off x="6871580" y="3875088"/>
            <a:ext cx="9271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37" name="Line 26"/>
          <p:cNvSpPr>
            <a:spLocks noChangeShapeType="1"/>
          </p:cNvSpPr>
          <p:nvPr/>
        </p:nvSpPr>
        <p:spPr bwMode="auto">
          <a:xfrm flipV="1">
            <a:off x="7798680" y="1817688"/>
            <a:ext cx="0" cy="2057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38" name="Text Box 27"/>
          <p:cNvSpPr txBox="1">
            <a:spLocks noChangeArrowheads="1"/>
          </p:cNvSpPr>
          <p:nvPr/>
        </p:nvSpPr>
        <p:spPr bwMode="auto">
          <a:xfrm>
            <a:off x="6835775" y="3987800"/>
            <a:ext cx="1490663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 b="1">
                <a:ea typeface="ヒラギノ角ゴ Pro W3"/>
                <a:cs typeface="ヒラギノ角ゴ Pro W3"/>
              </a:rPr>
              <a:t>Time 4:</a:t>
            </a:r>
          </a:p>
          <a:p>
            <a:pPr eaLnBrk="1" hangingPunct="1"/>
            <a:r>
              <a:rPr lang="en-US" altLang="en-US" sz="1400" b="1">
                <a:ea typeface="ヒラギノ角ゴ Pro W3"/>
                <a:cs typeface="ヒラギノ角ゴ Pro W3"/>
              </a:rPr>
              <a:t>Pop:  main()</a:t>
            </a:r>
          </a:p>
          <a:p>
            <a:pPr eaLnBrk="1" hangingPunct="1"/>
            <a:r>
              <a:rPr lang="en-US" altLang="en-US" sz="1400" b="1">
                <a:ea typeface="ヒラギノ角ゴ Pro W3"/>
                <a:cs typeface="ヒラギノ角ゴ Pro W3"/>
              </a:rPr>
              <a:t>returns a value.</a:t>
            </a:r>
          </a:p>
          <a:p>
            <a:pPr eaLnBrk="1" hangingPunct="1"/>
            <a:r>
              <a:rPr lang="en-US" altLang="en-US" sz="1400" b="1">
                <a:ea typeface="ヒラギノ角ゴ Pro W3"/>
                <a:cs typeface="ヒラギノ角ゴ Pro W3"/>
              </a:rPr>
              <a:t>method exits.</a:t>
            </a:r>
          </a:p>
        </p:txBody>
      </p:sp>
      <p:sp>
        <p:nvSpPr>
          <p:cNvPr id="64539" name="Text Box 29"/>
          <p:cNvSpPr txBox="1">
            <a:spLocks noChangeArrowheads="1"/>
          </p:cNvSpPr>
          <p:nvPr/>
        </p:nvSpPr>
        <p:spPr bwMode="auto">
          <a:xfrm>
            <a:off x="457200" y="5368131"/>
            <a:ext cx="45720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600" dirty="0">
                <a:ea typeface="ヒラギノ角ゴ Pro W3"/>
                <a:cs typeface="ヒラギノ角ゴ Pro W3"/>
              </a:rPr>
              <a:t>This is called an activation record or stack frame.  </a:t>
            </a:r>
          </a:p>
          <a:p>
            <a:pPr eaLnBrk="1" hangingPunct="1"/>
            <a:r>
              <a:rPr lang="en-US" altLang="en-US" sz="1600" dirty="0">
                <a:ea typeface="ヒラギノ角ゴ Pro W3"/>
                <a:cs typeface="ヒラギノ角ゴ Pro W3"/>
              </a:rPr>
              <a:t>Usually, this actually grows downward</a:t>
            </a:r>
            <a:r>
              <a:rPr lang="en-US" altLang="en-US" dirty="0">
                <a:ea typeface="ヒラギノ角ゴ Pro W3"/>
                <a:cs typeface="ヒラギノ角ゴ Pro W3"/>
              </a:rPr>
              <a:t>.</a:t>
            </a:r>
          </a:p>
        </p:txBody>
      </p:sp>
      <p:sp>
        <p:nvSpPr>
          <p:cNvPr id="64540" name="Line 30"/>
          <p:cNvSpPr>
            <a:spLocks noChangeShapeType="1"/>
          </p:cNvSpPr>
          <p:nvPr/>
        </p:nvSpPr>
        <p:spPr bwMode="auto">
          <a:xfrm flipV="1">
            <a:off x="1918580" y="4027488"/>
            <a:ext cx="4572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75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ヒラギノ角ゴ Pro W3"/>
                <a:cs typeface="ヒラギノ角ゴ Pro W3"/>
              </a:rPr>
              <a:t>Stacks and Recursion</a:t>
            </a:r>
          </a:p>
        </p:txBody>
      </p:sp>
      <p:sp>
        <p:nvSpPr>
          <p:cNvPr id="65539" name="Content Placeholder 2"/>
          <p:cNvSpPr>
            <a:spLocks noGrp="1"/>
          </p:cNvSpPr>
          <p:nvPr>
            <p:ph idx="1"/>
          </p:nvPr>
        </p:nvSpPr>
        <p:spPr>
          <a:xfrm>
            <a:off x="685800" y="1878594"/>
            <a:ext cx="7772400" cy="3733800"/>
          </a:xfrm>
        </p:spPr>
        <p:txBody>
          <a:bodyPr/>
          <a:lstStyle/>
          <a:p>
            <a:pPr eaLnBrk="1" hangingPunct="1"/>
            <a:r>
              <a:rPr lang="en-US" altLang="en-US" sz="2800" dirty="0" smtClean="0">
                <a:ea typeface="ヒラギノ角ゴ Pro W3"/>
                <a:cs typeface="ヒラギノ角ゴ Pro W3"/>
              </a:rPr>
              <a:t>Each time a function is called, you </a:t>
            </a:r>
            <a:r>
              <a:rPr lang="en-US" altLang="en-US" sz="2800" i="1" dirty="0" smtClean="0">
                <a:ea typeface="ヒラギノ角ゴ Pro W3"/>
                <a:cs typeface="ヒラギノ角ゴ Pro W3"/>
              </a:rPr>
              <a:t>push</a:t>
            </a:r>
            <a:r>
              <a:rPr lang="en-US" altLang="en-US" sz="2800" dirty="0" smtClean="0">
                <a:ea typeface="ヒラギノ角ゴ Pro W3"/>
                <a:cs typeface="ヒラギノ角ゴ Pro W3"/>
              </a:rPr>
              <a:t> the function on the stack.</a:t>
            </a:r>
          </a:p>
          <a:p>
            <a:pPr eaLnBrk="1" hangingPunct="1"/>
            <a:r>
              <a:rPr lang="en-US" altLang="en-US" sz="2800" dirty="0" smtClean="0">
                <a:ea typeface="ヒラギノ角ゴ Pro W3"/>
                <a:cs typeface="ヒラギノ角ゴ Pro W3"/>
              </a:rPr>
              <a:t>Each time the </a:t>
            </a:r>
            <a:r>
              <a:rPr lang="en-US" altLang="en-US" sz="2800" dirty="0">
                <a:ea typeface="ヒラギノ角ゴ Pro W3"/>
                <a:cs typeface="ヒラギノ角ゴ Pro W3"/>
              </a:rPr>
              <a:t>function </a:t>
            </a:r>
            <a:r>
              <a:rPr lang="en-US" altLang="en-US" sz="2800" dirty="0" smtClean="0">
                <a:ea typeface="ヒラギノ角ゴ Pro W3"/>
                <a:cs typeface="ヒラギノ角ゴ Pro W3"/>
              </a:rPr>
              <a:t>returns or exits, you </a:t>
            </a:r>
            <a:r>
              <a:rPr lang="en-US" altLang="en-US" sz="2800" i="1" dirty="0" smtClean="0">
                <a:ea typeface="ヒラギノ角ゴ Pro W3"/>
                <a:cs typeface="ヒラギノ角ゴ Pro W3"/>
              </a:rPr>
              <a:t>pop</a:t>
            </a:r>
            <a:r>
              <a:rPr lang="en-US" altLang="en-US" sz="2800" dirty="0" smtClean="0">
                <a:ea typeface="ヒラギノ角ゴ Pro W3"/>
                <a:cs typeface="ヒラギノ角ゴ Pro W3"/>
              </a:rPr>
              <a:t> the </a:t>
            </a:r>
            <a:r>
              <a:rPr lang="en-US" altLang="en-US" sz="2800" dirty="0">
                <a:ea typeface="ヒラギノ角ゴ Pro W3"/>
                <a:cs typeface="ヒラギノ角ゴ Pro W3"/>
              </a:rPr>
              <a:t>function </a:t>
            </a:r>
            <a:r>
              <a:rPr lang="en-US" altLang="en-US" sz="2800" dirty="0" smtClean="0">
                <a:ea typeface="ヒラギノ角ゴ Pro W3"/>
                <a:cs typeface="ヒラギノ角ゴ Pro W3"/>
              </a:rPr>
              <a:t>off the stack.</a:t>
            </a:r>
          </a:p>
          <a:p>
            <a:pPr eaLnBrk="1" hangingPunct="1"/>
            <a:r>
              <a:rPr lang="en-US" altLang="en-US" sz="2800" dirty="0" smtClean="0">
                <a:ea typeface="ヒラギノ角ゴ Pro W3"/>
                <a:cs typeface="ヒラギノ角ゴ Pro W3"/>
              </a:rPr>
              <a:t>If a </a:t>
            </a:r>
            <a:r>
              <a:rPr lang="en-US" altLang="en-US" sz="2800" dirty="0">
                <a:ea typeface="ヒラギノ角ゴ Pro W3"/>
                <a:cs typeface="ヒラギノ角ゴ Pro W3"/>
              </a:rPr>
              <a:t>function </a:t>
            </a:r>
            <a:r>
              <a:rPr lang="en-US" altLang="en-US" sz="2800" dirty="0" smtClean="0">
                <a:ea typeface="ヒラギノ角ゴ Pro W3"/>
                <a:cs typeface="ヒラギノ角ゴ Pro W3"/>
              </a:rPr>
              <a:t>calls itself recursively, you just push another copy of the </a:t>
            </a:r>
            <a:r>
              <a:rPr lang="en-US" altLang="en-US" sz="2800" dirty="0">
                <a:ea typeface="ヒラギノ角ゴ Pro W3"/>
                <a:cs typeface="ヒラギノ角ゴ Pro W3"/>
              </a:rPr>
              <a:t>function </a:t>
            </a:r>
            <a:r>
              <a:rPr lang="en-US" altLang="en-US" sz="2800" dirty="0" smtClean="0">
                <a:ea typeface="ヒラギノ角ゴ Pro W3"/>
                <a:cs typeface="ヒラギノ角ゴ Pro W3"/>
              </a:rPr>
              <a:t>onto the stack.</a:t>
            </a:r>
          </a:p>
          <a:p>
            <a:pPr eaLnBrk="1" hangingPunct="1"/>
            <a:r>
              <a:rPr lang="en-US" altLang="en-US" sz="2800" dirty="0" smtClean="0">
                <a:ea typeface="ヒラギノ角ゴ Pro W3"/>
                <a:cs typeface="ヒラギノ角ゴ Pro W3"/>
              </a:rPr>
              <a:t>We therefore have a simple way to visualize how recursion really works.</a:t>
            </a:r>
            <a:endParaRPr lang="en-US" altLang="en-US" dirty="0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58563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/>
          <p:cNvSpPr>
            <a:spLocks noGrp="1"/>
          </p:cNvSpPr>
          <p:nvPr>
            <p:ph type="title"/>
          </p:nvPr>
        </p:nvSpPr>
        <p:spPr>
          <a:xfrm>
            <a:off x="559051" y="947596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3600" dirty="0" smtClean="0">
                <a:latin typeface="+mn-lt"/>
                <a:ea typeface="ヒラギノ角ゴ Pro W3"/>
                <a:cs typeface="ヒラギノ角ゴ Pro W3"/>
              </a:rPr>
              <a:t>Back to the Simple Recursion Program</a:t>
            </a:r>
            <a:endParaRPr lang="en-US" altLang="en-US" sz="4800" dirty="0" smtClean="0">
              <a:latin typeface="+mn-lt"/>
              <a:ea typeface="ヒラギノ角ゴ Pro W3"/>
              <a:cs typeface="ヒラギノ角ゴ Pro W3"/>
            </a:endParaRPr>
          </a:p>
        </p:txBody>
      </p:sp>
      <p:sp>
        <p:nvSpPr>
          <p:cNvPr id="66563" name="Content Placeholder 2"/>
          <p:cNvSpPr>
            <a:spLocks noGrp="1"/>
          </p:cNvSpPr>
          <p:nvPr>
            <p:ph idx="1"/>
          </p:nvPr>
        </p:nvSpPr>
        <p:spPr>
          <a:xfrm>
            <a:off x="622425" y="2433119"/>
            <a:ext cx="7772400" cy="3733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b="1" dirty="0" err="1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def</a:t>
            </a:r>
            <a:r>
              <a:rPr lang="en-US" altLang="en-US" sz="16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</a:t>
            </a:r>
            <a:r>
              <a:rPr lang="en-US" altLang="en-US" sz="16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compute(</a:t>
            </a:r>
            <a:r>
              <a:rPr lang="en-US" altLang="en-US" sz="1600" b="1" dirty="0" err="1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intInput</a:t>
            </a:r>
            <a:r>
              <a:rPr lang="en-US" altLang="en-US" sz="16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):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   print(</a:t>
            </a:r>
            <a:r>
              <a:rPr lang="en-US" altLang="en-US" sz="1600" b="1" dirty="0" err="1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intInput</a:t>
            </a:r>
            <a:r>
              <a:rPr lang="en-US" altLang="en-US" sz="16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   if (</a:t>
            </a:r>
            <a:r>
              <a:rPr lang="en-US" altLang="en-US" sz="1600" b="1" dirty="0" err="1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intInput</a:t>
            </a:r>
            <a:r>
              <a:rPr lang="en-US" altLang="en-US" sz="16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&gt; 2):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       compute(intInput-1)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1600" b="1" dirty="0">
              <a:latin typeface="Courier New" panose="02070309020205020404" pitchFamily="49" charset="0"/>
              <a:ea typeface="ヒラギノ角ゴ Pro W3"/>
              <a:cs typeface="Courier New" panose="02070309020205020404" pitchFamily="49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b="1" dirty="0" err="1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def</a:t>
            </a:r>
            <a:r>
              <a:rPr lang="en-US" altLang="en-US" sz="16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main():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   compute(50)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1600" b="1" dirty="0">
              <a:latin typeface="Courier New" panose="02070309020205020404" pitchFamily="49" charset="0"/>
              <a:ea typeface="ヒラギノ角ゴ Pro W3"/>
              <a:cs typeface="Courier New" panose="02070309020205020404" pitchFamily="49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658763" y="4284839"/>
            <a:ext cx="2752725" cy="200054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en-US" sz="2000" dirty="0">
                <a:latin typeface="+mn-lt"/>
                <a:ea typeface="ヒラギノ角ゴ Pro W3"/>
                <a:cs typeface="ヒラギノ角ゴ Pro W3"/>
              </a:rPr>
              <a:t>Here’s the code again.  Now, that we understand stacks, we can visualize the recursion.</a:t>
            </a:r>
          </a:p>
          <a:p>
            <a:endParaRPr lang="en-US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013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Tuples</a:t>
            </a:r>
          </a:p>
          <a:p>
            <a:r>
              <a:rPr lang="en-US" dirty="0"/>
              <a:t>Dictionaries</a:t>
            </a:r>
          </a:p>
          <a:p>
            <a:pPr lvl="1"/>
            <a:r>
              <a:rPr lang="en-US" dirty="0"/>
              <a:t>Creating</a:t>
            </a:r>
          </a:p>
          <a:p>
            <a:pPr lvl="1"/>
            <a:r>
              <a:rPr lang="en-US" dirty="0"/>
              <a:t>Accessing</a:t>
            </a:r>
          </a:p>
          <a:p>
            <a:pPr lvl="1"/>
            <a:r>
              <a:rPr lang="en-US" dirty="0"/>
              <a:t>Manipulating</a:t>
            </a:r>
          </a:p>
          <a:p>
            <a:r>
              <a:rPr lang="en-US" dirty="0"/>
              <a:t>Dictionaries vs Lists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9130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 and Recursion in Action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5" name="Text Box 51"/>
          <p:cNvSpPr txBox="1">
            <a:spLocks noChangeArrowheads="1"/>
          </p:cNvSpPr>
          <p:nvPr/>
        </p:nvSpPr>
        <p:spPr bwMode="auto">
          <a:xfrm>
            <a:off x="301027" y="5101205"/>
            <a:ext cx="2588477" cy="1000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1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Inside </a:t>
            </a:r>
            <a:r>
              <a:rPr lang="en-US" altLang="en-US" sz="11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compute(9):</a:t>
            </a:r>
            <a:endParaRPr lang="en-US" altLang="en-US" sz="1100" b="1" dirty="0">
              <a:latin typeface="Courier New" panose="02070309020205020404" pitchFamily="49" charset="0"/>
              <a:ea typeface="ヒラギノ角ゴ Pro W3"/>
              <a:cs typeface="Courier New" panose="02070309020205020404" pitchFamily="49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en-US" altLang="en-US" sz="11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print </a:t>
            </a:r>
            <a:r>
              <a:rPr lang="en-US" altLang="en-US" sz="11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(</a:t>
            </a:r>
            <a:r>
              <a:rPr lang="en-US" altLang="en-US" sz="1100" b="1" dirty="0" err="1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intInput</a:t>
            </a:r>
            <a:r>
              <a:rPr lang="en-US" altLang="en-US" sz="11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);      </a:t>
            </a:r>
            <a:r>
              <a:rPr lang="en-US" altLang="en-US" sz="1100" b="1" dirty="0">
                <a:solidFill>
                  <a:schemeClr val="accent2"/>
                </a:solidFill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  <a:sym typeface="Wingdings" panose="05000000000000000000" pitchFamily="2" charset="2"/>
              </a:rPr>
              <a:t>  </a:t>
            </a:r>
            <a:r>
              <a:rPr lang="en-US" altLang="en-US" sz="1100" b="1" dirty="0" smtClean="0">
                <a:solidFill>
                  <a:schemeClr val="accent2"/>
                </a:solidFill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  <a:sym typeface="Wingdings" panose="05000000000000000000" pitchFamily="2" charset="2"/>
              </a:rPr>
              <a:t>9</a:t>
            </a:r>
            <a:endParaRPr lang="en-US" altLang="en-US" sz="1100" b="1" dirty="0">
              <a:solidFill>
                <a:schemeClr val="accent2"/>
              </a:solidFill>
              <a:latin typeface="Courier New" panose="02070309020205020404" pitchFamily="49" charset="0"/>
              <a:ea typeface="ヒラギノ角ゴ Pro W3"/>
              <a:cs typeface="Courier New" panose="02070309020205020404" pitchFamily="49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en-US" altLang="en-US" sz="11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if </a:t>
            </a:r>
            <a:r>
              <a:rPr lang="en-US" altLang="en-US" sz="11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(</a:t>
            </a:r>
            <a:r>
              <a:rPr lang="en-US" altLang="en-US" sz="1100" b="1" dirty="0" err="1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intInput</a:t>
            </a:r>
            <a:r>
              <a:rPr lang="en-US" altLang="en-US" sz="11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&gt; </a:t>
            </a:r>
            <a:r>
              <a:rPr lang="en-US" altLang="en-US" sz="11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2) </a:t>
            </a:r>
          </a:p>
          <a:p>
            <a:pPr eaLnBrk="1" hangingPunct="1">
              <a:spcBef>
                <a:spcPct val="20000"/>
              </a:spcBef>
            </a:pPr>
            <a:r>
              <a:rPr lang="en-US" altLang="en-US" sz="11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    </a:t>
            </a:r>
            <a:r>
              <a:rPr lang="en-US" altLang="en-US" sz="11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compute(</a:t>
            </a:r>
            <a:r>
              <a:rPr lang="en-US" altLang="en-US" sz="11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intInput</a:t>
            </a:r>
            <a:r>
              <a:rPr lang="en-US" altLang="en-US" sz="11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-1</a:t>
            </a:r>
            <a:r>
              <a:rPr lang="en-US" altLang="en-US" sz="11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);</a:t>
            </a:r>
            <a:r>
              <a:rPr lang="en-US" altLang="en-US" sz="1800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	</a:t>
            </a:r>
          </a:p>
        </p:txBody>
      </p:sp>
      <p:sp>
        <p:nvSpPr>
          <p:cNvPr id="6" name="Line 52"/>
          <p:cNvSpPr>
            <a:spLocks noChangeShapeType="1"/>
          </p:cNvSpPr>
          <p:nvPr/>
        </p:nvSpPr>
        <p:spPr bwMode="auto">
          <a:xfrm flipV="1">
            <a:off x="1981200" y="4734116"/>
            <a:ext cx="1447800" cy="5572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7" name="Text Box 53"/>
          <p:cNvSpPr txBox="1">
            <a:spLocks noChangeArrowheads="1"/>
          </p:cNvSpPr>
          <p:nvPr/>
        </p:nvSpPr>
        <p:spPr bwMode="auto">
          <a:xfrm>
            <a:off x="3137654" y="5379599"/>
            <a:ext cx="2589291" cy="871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1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Inside </a:t>
            </a:r>
            <a:r>
              <a:rPr lang="en-US" altLang="en-US" sz="11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compute(8):</a:t>
            </a:r>
            <a:endParaRPr lang="en-US" altLang="en-US" sz="1100" b="1" dirty="0">
              <a:latin typeface="Courier New" panose="02070309020205020404" pitchFamily="49" charset="0"/>
              <a:ea typeface="ヒラギノ角ゴ Pro W3"/>
              <a:cs typeface="Courier New" panose="02070309020205020404" pitchFamily="49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en-US" altLang="en-US" sz="11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print </a:t>
            </a:r>
            <a:r>
              <a:rPr lang="en-US" altLang="en-US" sz="11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(</a:t>
            </a:r>
            <a:r>
              <a:rPr lang="en-US" altLang="en-US" sz="1100" b="1" dirty="0" err="1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intInput</a:t>
            </a:r>
            <a:r>
              <a:rPr lang="en-US" altLang="en-US" sz="11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);    </a:t>
            </a:r>
            <a:r>
              <a:rPr lang="en-US" altLang="en-US" sz="1100" b="1" dirty="0">
                <a:solidFill>
                  <a:schemeClr val="accent2"/>
                </a:solidFill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  <a:sym typeface="Wingdings" panose="05000000000000000000" pitchFamily="2" charset="2"/>
              </a:rPr>
              <a:t>  </a:t>
            </a:r>
            <a:r>
              <a:rPr lang="en-US" altLang="en-US" sz="1100" b="1" dirty="0" smtClean="0">
                <a:solidFill>
                  <a:schemeClr val="accent2"/>
                </a:solidFill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  <a:sym typeface="Wingdings" panose="05000000000000000000" pitchFamily="2" charset="2"/>
              </a:rPr>
              <a:t>8</a:t>
            </a:r>
            <a:endParaRPr lang="en-US" altLang="en-US" sz="1100" b="1" dirty="0">
              <a:solidFill>
                <a:schemeClr val="accent2"/>
              </a:solidFill>
              <a:latin typeface="Courier New" panose="02070309020205020404" pitchFamily="49" charset="0"/>
              <a:ea typeface="ヒラギノ角ゴ Pro W3"/>
              <a:cs typeface="Courier New" panose="02070309020205020404" pitchFamily="49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en-US" altLang="en-US" sz="11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if </a:t>
            </a:r>
            <a:r>
              <a:rPr lang="en-US" altLang="en-US" sz="11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(</a:t>
            </a:r>
            <a:r>
              <a:rPr lang="en-US" altLang="en-US" sz="1100" b="1" dirty="0" err="1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intInput</a:t>
            </a:r>
            <a:r>
              <a:rPr lang="en-US" altLang="en-US" sz="11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&gt; </a:t>
            </a:r>
            <a:r>
              <a:rPr lang="en-US" altLang="en-US" sz="11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2) </a:t>
            </a:r>
          </a:p>
          <a:p>
            <a:pPr eaLnBrk="1" hangingPunct="1">
              <a:spcBef>
                <a:spcPct val="20000"/>
              </a:spcBef>
            </a:pPr>
            <a:r>
              <a:rPr lang="en-US" altLang="en-US" sz="11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    </a:t>
            </a:r>
            <a:r>
              <a:rPr lang="en-US" altLang="en-US" sz="11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compute(</a:t>
            </a:r>
            <a:r>
              <a:rPr lang="en-US" altLang="en-US" sz="11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intInput</a:t>
            </a:r>
            <a:r>
              <a:rPr lang="en-US" altLang="en-US" sz="11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-1</a:t>
            </a:r>
            <a:r>
              <a:rPr lang="en-US" altLang="en-US" sz="11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);</a:t>
            </a:r>
            <a:r>
              <a:rPr lang="en-US" altLang="en-US" sz="1100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	</a:t>
            </a:r>
          </a:p>
        </p:txBody>
      </p:sp>
      <p:sp>
        <p:nvSpPr>
          <p:cNvPr id="8" name="Line 54"/>
          <p:cNvSpPr>
            <a:spLocks noChangeShapeType="1"/>
          </p:cNvSpPr>
          <p:nvPr/>
        </p:nvSpPr>
        <p:spPr bwMode="auto">
          <a:xfrm flipV="1">
            <a:off x="4902200" y="4927469"/>
            <a:ext cx="1524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" name="Text Box 69"/>
          <p:cNvSpPr txBox="1">
            <a:spLocks noChangeArrowheads="1"/>
          </p:cNvSpPr>
          <p:nvPr/>
        </p:nvSpPr>
        <p:spPr bwMode="auto">
          <a:xfrm>
            <a:off x="6065822" y="5443728"/>
            <a:ext cx="2544778" cy="941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2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Inside </a:t>
            </a:r>
            <a:r>
              <a:rPr lang="en-US" altLang="en-US" sz="12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compute(7):</a:t>
            </a:r>
            <a:endParaRPr lang="en-US" altLang="en-US" sz="1200" b="1" dirty="0">
              <a:latin typeface="Courier New" panose="02070309020205020404" pitchFamily="49" charset="0"/>
              <a:ea typeface="ヒラギノ角ゴ Pro W3"/>
              <a:cs typeface="Courier New" panose="02070309020205020404" pitchFamily="49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en-US" altLang="en-US" sz="12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print </a:t>
            </a:r>
            <a:r>
              <a:rPr lang="en-US" altLang="en-US" sz="12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(</a:t>
            </a:r>
            <a:r>
              <a:rPr lang="en-US" altLang="en-US" sz="1200" b="1" dirty="0" err="1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intInput</a:t>
            </a:r>
            <a:r>
              <a:rPr lang="en-US" altLang="en-US" sz="12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);</a:t>
            </a:r>
            <a:r>
              <a:rPr lang="en-US" altLang="en-US" sz="12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	</a:t>
            </a:r>
            <a:r>
              <a:rPr lang="en-US" altLang="en-US" sz="1200" b="1" dirty="0">
                <a:solidFill>
                  <a:schemeClr val="accent2"/>
                </a:solidFill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  <a:sym typeface="Wingdings" panose="05000000000000000000" pitchFamily="2" charset="2"/>
              </a:rPr>
              <a:t>  </a:t>
            </a:r>
            <a:r>
              <a:rPr lang="en-US" altLang="en-US" sz="1200" b="1" dirty="0" smtClean="0">
                <a:solidFill>
                  <a:schemeClr val="accent2"/>
                </a:solidFill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  <a:sym typeface="Wingdings" panose="05000000000000000000" pitchFamily="2" charset="2"/>
              </a:rPr>
              <a:t>7</a:t>
            </a:r>
            <a:r>
              <a:rPr lang="en-US" altLang="en-US" sz="1200" b="1" dirty="0" smtClean="0">
                <a:solidFill>
                  <a:schemeClr val="accent2"/>
                </a:solidFill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</a:t>
            </a:r>
            <a:endParaRPr lang="en-US" altLang="en-US" sz="1200" b="1" dirty="0">
              <a:solidFill>
                <a:schemeClr val="accent2"/>
              </a:solidFill>
              <a:latin typeface="Courier New" panose="02070309020205020404" pitchFamily="49" charset="0"/>
              <a:ea typeface="ヒラギノ角ゴ Pro W3"/>
              <a:cs typeface="Courier New" panose="02070309020205020404" pitchFamily="49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en-US" altLang="en-US" sz="12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if </a:t>
            </a:r>
            <a:r>
              <a:rPr lang="en-US" altLang="en-US" sz="12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(</a:t>
            </a:r>
            <a:r>
              <a:rPr lang="en-US" altLang="en-US" sz="1200" b="1" dirty="0" err="1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intInput</a:t>
            </a:r>
            <a:r>
              <a:rPr lang="en-US" altLang="en-US" sz="12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&gt; </a:t>
            </a:r>
            <a:r>
              <a:rPr lang="en-US" altLang="en-US" sz="12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2) </a:t>
            </a:r>
          </a:p>
          <a:p>
            <a:pPr eaLnBrk="1" hangingPunct="1">
              <a:spcBef>
                <a:spcPct val="20000"/>
              </a:spcBef>
            </a:pPr>
            <a:r>
              <a:rPr lang="en-US" altLang="en-US" sz="12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    </a:t>
            </a:r>
            <a:r>
              <a:rPr lang="en-US" altLang="en-US" sz="12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compute(intInput-1</a:t>
            </a:r>
            <a:r>
              <a:rPr lang="en-US" altLang="en-US" sz="12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);</a:t>
            </a:r>
          </a:p>
        </p:txBody>
      </p:sp>
      <p:grpSp>
        <p:nvGrpSpPr>
          <p:cNvPr id="10" name="Group 51"/>
          <p:cNvGrpSpPr>
            <a:grpSpLocks/>
          </p:cNvGrpSpPr>
          <p:nvPr/>
        </p:nvGrpSpPr>
        <p:grpSpPr bwMode="auto">
          <a:xfrm>
            <a:off x="990600" y="1938528"/>
            <a:ext cx="914400" cy="2057050"/>
            <a:chOff x="396875" y="1270000"/>
            <a:chExt cx="914400" cy="2057400"/>
          </a:xfrm>
        </p:grpSpPr>
        <p:sp>
          <p:nvSpPr>
            <p:cNvPr id="11" name="Line 27"/>
            <p:cNvSpPr>
              <a:spLocks noChangeShapeType="1"/>
            </p:cNvSpPr>
            <p:nvPr/>
          </p:nvSpPr>
          <p:spPr bwMode="auto">
            <a:xfrm>
              <a:off x="396875" y="1270000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grpSp>
          <p:nvGrpSpPr>
            <p:cNvPr id="12" name="Group 44"/>
            <p:cNvGrpSpPr>
              <a:grpSpLocks/>
            </p:cNvGrpSpPr>
            <p:nvPr/>
          </p:nvGrpSpPr>
          <p:grpSpPr bwMode="auto">
            <a:xfrm>
              <a:off x="396875" y="1270000"/>
              <a:ext cx="914400" cy="2057400"/>
              <a:chOff x="396875" y="1270000"/>
              <a:chExt cx="914400" cy="2057400"/>
            </a:xfrm>
          </p:grpSpPr>
          <p:sp>
            <p:nvSpPr>
              <p:cNvPr id="13" name="Line 28"/>
              <p:cNvSpPr>
                <a:spLocks noChangeShapeType="1"/>
              </p:cNvSpPr>
              <p:nvPr/>
            </p:nvSpPr>
            <p:spPr bwMode="auto">
              <a:xfrm>
                <a:off x="396875" y="3327400"/>
                <a:ext cx="91440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4" name="Line 29"/>
              <p:cNvSpPr>
                <a:spLocks noChangeShapeType="1"/>
              </p:cNvSpPr>
              <p:nvPr/>
            </p:nvSpPr>
            <p:spPr bwMode="auto">
              <a:xfrm flipV="1">
                <a:off x="1311275" y="1270000"/>
                <a:ext cx="0" cy="205740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15" name="Text Box 30"/>
          <p:cNvSpPr txBox="1">
            <a:spLocks noChangeArrowheads="1"/>
          </p:cNvSpPr>
          <p:nvPr/>
        </p:nvSpPr>
        <p:spPr bwMode="auto">
          <a:xfrm>
            <a:off x="914400" y="3995578"/>
            <a:ext cx="1066800" cy="73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 b="1">
                <a:ea typeface="ヒラギノ角ゴ Pro W3"/>
                <a:cs typeface="ヒラギノ角ゴ Pro W3"/>
              </a:rPr>
              <a:t>Time: 0</a:t>
            </a:r>
          </a:p>
          <a:p>
            <a:pPr eaLnBrk="1" hangingPunct="1"/>
            <a:r>
              <a:rPr lang="en-US" altLang="en-US" sz="1400" b="1">
                <a:ea typeface="ヒラギノ角ゴ Pro W3"/>
                <a:cs typeface="ヒラギノ角ゴ Pro W3"/>
              </a:rPr>
              <a:t>Empty Stack</a:t>
            </a:r>
          </a:p>
        </p:txBody>
      </p:sp>
      <p:sp>
        <p:nvSpPr>
          <p:cNvPr id="16" name="Text Box 34"/>
          <p:cNvSpPr txBox="1">
            <a:spLocks noChangeArrowheads="1"/>
          </p:cNvSpPr>
          <p:nvPr/>
        </p:nvSpPr>
        <p:spPr bwMode="auto">
          <a:xfrm>
            <a:off x="1905000" y="3995578"/>
            <a:ext cx="1308100" cy="623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 b="1">
                <a:ea typeface="ヒラギノ角ゴ Pro W3"/>
                <a:cs typeface="ヒラギノ角ゴ Pro W3"/>
              </a:rPr>
              <a:t>Time 1:</a:t>
            </a:r>
          </a:p>
          <a:p>
            <a:pPr eaLnBrk="1" hangingPunct="1"/>
            <a:r>
              <a:rPr lang="en-US" altLang="en-US" sz="1400" b="1">
                <a:ea typeface="ヒラギノ角ゴ Pro W3"/>
                <a:cs typeface="ヒラギノ角ゴ Pro W3"/>
              </a:rPr>
              <a:t>Push:  main()</a:t>
            </a:r>
          </a:p>
        </p:txBody>
      </p:sp>
      <p:grpSp>
        <p:nvGrpSpPr>
          <p:cNvPr id="17" name="Group 46"/>
          <p:cNvGrpSpPr>
            <a:grpSpLocks/>
          </p:cNvGrpSpPr>
          <p:nvPr/>
        </p:nvGrpSpPr>
        <p:grpSpPr bwMode="auto">
          <a:xfrm>
            <a:off x="2286000" y="1938528"/>
            <a:ext cx="927100" cy="2057050"/>
            <a:chOff x="1908175" y="1270000"/>
            <a:chExt cx="927100" cy="2057400"/>
          </a:xfrm>
        </p:grpSpPr>
        <p:sp>
          <p:nvSpPr>
            <p:cNvPr id="18" name="Line 32"/>
            <p:cNvSpPr>
              <a:spLocks noChangeShapeType="1"/>
            </p:cNvSpPr>
            <p:nvPr/>
          </p:nvSpPr>
          <p:spPr bwMode="auto">
            <a:xfrm>
              <a:off x="1908175" y="3327400"/>
              <a:ext cx="9271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grpSp>
          <p:nvGrpSpPr>
            <p:cNvPr id="19" name="Group 45"/>
            <p:cNvGrpSpPr>
              <a:grpSpLocks/>
            </p:cNvGrpSpPr>
            <p:nvPr/>
          </p:nvGrpSpPr>
          <p:grpSpPr bwMode="auto">
            <a:xfrm>
              <a:off x="1908175" y="1270000"/>
              <a:ext cx="927100" cy="2057400"/>
              <a:chOff x="1908175" y="1270000"/>
              <a:chExt cx="927100" cy="2057400"/>
            </a:xfrm>
          </p:grpSpPr>
          <p:sp>
            <p:nvSpPr>
              <p:cNvPr id="20" name="Line 31"/>
              <p:cNvSpPr>
                <a:spLocks noChangeShapeType="1"/>
              </p:cNvSpPr>
              <p:nvPr/>
            </p:nvSpPr>
            <p:spPr bwMode="auto">
              <a:xfrm>
                <a:off x="1908175" y="1270000"/>
                <a:ext cx="0" cy="205740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1" name="Line 33"/>
              <p:cNvSpPr>
                <a:spLocks noChangeShapeType="1"/>
              </p:cNvSpPr>
              <p:nvPr/>
            </p:nvSpPr>
            <p:spPr bwMode="auto">
              <a:xfrm flipV="1">
                <a:off x="2835275" y="1270000"/>
                <a:ext cx="0" cy="205740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2" name="Rectangle 35"/>
              <p:cNvSpPr>
                <a:spLocks noChangeArrowheads="1"/>
              </p:cNvSpPr>
              <p:nvPr/>
            </p:nvSpPr>
            <p:spPr bwMode="auto">
              <a:xfrm>
                <a:off x="1920875" y="3013075"/>
                <a:ext cx="914400" cy="31432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400" b="1" dirty="0">
                    <a:ea typeface="ヒラギノ角ゴ Pro W3"/>
                    <a:cs typeface="ヒラギノ角ゴ Pro W3"/>
                  </a:rPr>
                  <a:t>main()</a:t>
                </a:r>
              </a:p>
            </p:txBody>
          </p:sp>
        </p:grpSp>
      </p:grpSp>
      <p:sp>
        <p:nvSpPr>
          <p:cNvPr id="23" name="Text Box 39"/>
          <p:cNvSpPr txBox="1">
            <a:spLocks noChangeArrowheads="1"/>
          </p:cNvSpPr>
          <p:nvPr/>
        </p:nvSpPr>
        <p:spPr bwMode="auto">
          <a:xfrm>
            <a:off x="3429000" y="3995578"/>
            <a:ext cx="14732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 b="1" dirty="0">
                <a:ea typeface="ヒラギノ角ゴ Pro W3"/>
                <a:cs typeface="ヒラギノ角ゴ Pro W3"/>
              </a:rPr>
              <a:t>Time 2:</a:t>
            </a:r>
          </a:p>
          <a:p>
            <a:pPr eaLnBrk="1" hangingPunct="1"/>
            <a:r>
              <a:rPr lang="en-US" altLang="en-US" sz="1400" b="1" dirty="0">
                <a:ea typeface="ヒラギノ角ゴ Pro W3"/>
                <a:cs typeface="ヒラギノ角ゴ Pro W3"/>
              </a:rPr>
              <a:t>Push:  </a:t>
            </a:r>
            <a:r>
              <a:rPr lang="en-US" altLang="en-US" sz="1400" b="1" dirty="0" smtClean="0">
                <a:ea typeface="ヒラギノ角ゴ Pro W3"/>
                <a:cs typeface="ヒラギノ角ゴ Pro W3"/>
              </a:rPr>
              <a:t>compute(9)</a:t>
            </a:r>
            <a:endParaRPr lang="en-US" altLang="en-US" sz="1400" b="1" dirty="0">
              <a:ea typeface="ヒラギノ角ゴ Pro W3"/>
              <a:cs typeface="ヒラギノ角ゴ Pro W3"/>
            </a:endParaRPr>
          </a:p>
        </p:txBody>
      </p:sp>
      <p:grpSp>
        <p:nvGrpSpPr>
          <p:cNvPr id="24" name="Group 47"/>
          <p:cNvGrpSpPr>
            <a:grpSpLocks/>
          </p:cNvGrpSpPr>
          <p:nvPr/>
        </p:nvGrpSpPr>
        <p:grpSpPr bwMode="auto">
          <a:xfrm>
            <a:off x="3505200" y="1938528"/>
            <a:ext cx="927100" cy="2057050"/>
            <a:chOff x="3348038" y="1270000"/>
            <a:chExt cx="927100" cy="2057400"/>
          </a:xfrm>
        </p:grpSpPr>
        <p:sp>
          <p:nvSpPr>
            <p:cNvPr id="25" name="Line 36"/>
            <p:cNvSpPr>
              <a:spLocks noChangeShapeType="1"/>
            </p:cNvSpPr>
            <p:nvPr/>
          </p:nvSpPr>
          <p:spPr bwMode="auto">
            <a:xfrm>
              <a:off x="3348038" y="1270000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6" name="Line 37"/>
            <p:cNvSpPr>
              <a:spLocks noChangeShapeType="1"/>
            </p:cNvSpPr>
            <p:nvPr/>
          </p:nvSpPr>
          <p:spPr bwMode="auto">
            <a:xfrm>
              <a:off x="3348038" y="3327400"/>
              <a:ext cx="9271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7" name="Line 38"/>
            <p:cNvSpPr>
              <a:spLocks noChangeShapeType="1"/>
            </p:cNvSpPr>
            <p:nvPr/>
          </p:nvSpPr>
          <p:spPr bwMode="auto">
            <a:xfrm flipV="1">
              <a:off x="4275138" y="1270000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8" name="Rectangle 40"/>
            <p:cNvSpPr>
              <a:spLocks noChangeArrowheads="1"/>
            </p:cNvSpPr>
            <p:nvPr/>
          </p:nvSpPr>
          <p:spPr bwMode="auto">
            <a:xfrm>
              <a:off x="3360738" y="3013075"/>
              <a:ext cx="914400" cy="3143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1400" b="1">
                  <a:ea typeface="ヒラギノ角ゴ Pro W3"/>
                  <a:cs typeface="ヒラギノ角ゴ Pro W3"/>
                </a:rPr>
                <a:t>main()</a:t>
              </a:r>
            </a:p>
          </p:txBody>
        </p:sp>
        <p:sp>
          <p:nvSpPr>
            <p:cNvPr id="29" name="Rectangle 41"/>
            <p:cNvSpPr>
              <a:spLocks noChangeArrowheads="1"/>
            </p:cNvSpPr>
            <p:nvPr/>
          </p:nvSpPr>
          <p:spPr bwMode="auto">
            <a:xfrm>
              <a:off x="3360738" y="2749208"/>
              <a:ext cx="914400" cy="23087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900" b="1" dirty="0" smtClean="0">
                  <a:ea typeface="ヒラギノ角ゴ Pro W3"/>
                  <a:cs typeface="ヒラギノ角ゴ Pro W3"/>
                </a:rPr>
                <a:t>compute(9)</a:t>
              </a:r>
              <a:endParaRPr lang="en-US" altLang="en-US" sz="900" b="1" dirty="0">
                <a:ea typeface="ヒラギノ角ゴ Pro W3"/>
                <a:cs typeface="ヒラギノ角ゴ Pro W3"/>
              </a:endParaRPr>
            </a:p>
          </p:txBody>
        </p:sp>
      </p:grpSp>
      <p:sp>
        <p:nvSpPr>
          <p:cNvPr id="30" name="Text Box 45"/>
          <p:cNvSpPr txBox="1">
            <a:spLocks noChangeArrowheads="1"/>
          </p:cNvSpPr>
          <p:nvPr/>
        </p:nvSpPr>
        <p:spPr bwMode="auto">
          <a:xfrm>
            <a:off x="4648199" y="3995578"/>
            <a:ext cx="1295401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 b="1" dirty="0">
                <a:ea typeface="ヒラギノ角ゴ Pro W3"/>
                <a:cs typeface="ヒラギノ角ゴ Pro W3"/>
              </a:rPr>
              <a:t>Time 3:</a:t>
            </a:r>
          </a:p>
          <a:p>
            <a:pPr eaLnBrk="1" hangingPunct="1"/>
            <a:r>
              <a:rPr lang="en-US" altLang="en-US" sz="1400" b="1" dirty="0">
                <a:ea typeface="ヒラギノ角ゴ Pro W3"/>
                <a:cs typeface="ヒラギノ角ゴ Pro W3"/>
              </a:rPr>
              <a:t>Push:  </a:t>
            </a:r>
            <a:r>
              <a:rPr lang="en-US" altLang="en-US" sz="1400" b="1" dirty="0" smtClean="0">
                <a:ea typeface="ヒラギノ角ゴ Pro W3"/>
                <a:cs typeface="ヒラギノ角ゴ Pro W3"/>
              </a:rPr>
              <a:t>compute(8)</a:t>
            </a:r>
            <a:endParaRPr lang="en-US" altLang="en-US" sz="1400" b="1" dirty="0">
              <a:ea typeface="ヒラギノ角ゴ Pro W3"/>
              <a:cs typeface="ヒラギノ角ゴ Pro W3"/>
            </a:endParaRPr>
          </a:p>
        </p:txBody>
      </p:sp>
      <p:grpSp>
        <p:nvGrpSpPr>
          <p:cNvPr id="31" name="Group 48"/>
          <p:cNvGrpSpPr>
            <a:grpSpLocks/>
          </p:cNvGrpSpPr>
          <p:nvPr/>
        </p:nvGrpSpPr>
        <p:grpSpPr bwMode="auto">
          <a:xfrm>
            <a:off x="4724400" y="1938528"/>
            <a:ext cx="927100" cy="2057050"/>
            <a:chOff x="4711700" y="1219200"/>
            <a:chExt cx="927100" cy="2057400"/>
          </a:xfrm>
        </p:grpSpPr>
        <p:sp>
          <p:nvSpPr>
            <p:cNvPr id="32" name="Line 56"/>
            <p:cNvSpPr>
              <a:spLocks noChangeShapeType="1"/>
            </p:cNvSpPr>
            <p:nvPr/>
          </p:nvSpPr>
          <p:spPr bwMode="auto">
            <a:xfrm>
              <a:off x="4711700" y="1219200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3" name="Line 57"/>
            <p:cNvSpPr>
              <a:spLocks noChangeShapeType="1"/>
            </p:cNvSpPr>
            <p:nvPr/>
          </p:nvSpPr>
          <p:spPr bwMode="auto">
            <a:xfrm>
              <a:off x="4711700" y="3276600"/>
              <a:ext cx="9271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4" name="Line 58"/>
            <p:cNvSpPr>
              <a:spLocks noChangeShapeType="1"/>
            </p:cNvSpPr>
            <p:nvPr/>
          </p:nvSpPr>
          <p:spPr bwMode="auto">
            <a:xfrm flipV="1">
              <a:off x="5638800" y="1219200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5" name="Rectangle 59"/>
            <p:cNvSpPr>
              <a:spLocks noChangeArrowheads="1"/>
            </p:cNvSpPr>
            <p:nvPr/>
          </p:nvSpPr>
          <p:spPr bwMode="auto">
            <a:xfrm>
              <a:off x="4724400" y="2962275"/>
              <a:ext cx="914400" cy="3143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1400" b="1">
                  <a:ea typeface="ヒラギノ角ゴ Pro W3"/>
                  <a:cs typeface="ヒラギノ角ゴ Pro W3"/>
                </a:rPr>
                <a:t>main()</a:t>
              </a:r>
            </a:p>
          </p:txBody>
        </p:sp>
        <p:sp>
          <p:nvSpPr>
            <p:cNvPr id="36" name="Rectangle 60"/>
            <p:cNvSpPr>
              <a:spLocks noChangeArrowheads="1"/>
            </p:cNvSpPr>
            <p:nvPr/>
          </p:nvSpPr>
          <p:spPr bwMode="auto">
            <a:xfrm>
              <a:off x="4724400" y="2698408"/>
              <a:ext cx="914400" cy="23087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900" b="1" dirty="0" smtClean="0">
                  <a:ea typeface="ヒラギノ角ゴ Pro W3"/>
                  <a:cs typeface="ヒラギノ角ゴ Pro W3"/>
                </a:rPr>
                <a:t>compute(9)</a:t>
              </a:r>
              <a:endParaRPr lang="en-US" altLang="en-US" sz="900" b="1" dirty="0">
                <a:ea typeface="ヒラギノ角ゴ Pro W3"/>
                <a:cs typeface="ヒラギノ角ゴ Pro W3"/>
              </a:endParaRPr>
            </a:p>
          </p:txBody>
        </p:sp>
        <p:sp>
          <p:nvSpPr>
            <p:cNvPr id="37" name="Rectangle 61"/>
            <p:cNvSpPr>
              <a:spLocks noChangeArrowheads="1"/>
            </p:cNvSpPr>
            <p:nvPr/>
          </p:nvSpPr>
          <p:spPr bwMode="auto">
            <a:xfrm>
              <a:off x="4724400" y="2439951"/>
              <a:ext cx="914400" cy="23087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900" b="1" dirty="0" smtClean="0">
                  <a:ea typeface="ヒラギノ角ゴ Pro W3"/>
                  <a:cs typeface="ヒラギノ角ゴ Pro W3"/>
                </a:rPr>
                <a:t>compute(8)</a:t>
              </a:r>
              <a:endParaRPr lang="en-US" altLang="en-US" sz="900" b="1" dirty="0">
                <a:ea typeface="ヒラギノ角ゴ Pro W3"/>
                <a:cs typeface="ヒラギノ角ゴ Pro W3"/>
              </a:endParaRPr>
            </a:p>
          </p:txBody>
        </p:sp>
      </p:grpSp>
      <p:sp>
        <p:nvSpPr>
          <p:cNvPr id="38" name="Text Box 62"/>
          <p:cNvSpPr txBox="1">
            <a:spLocks noChangeArrowheads="1"/>
          </p:cNvSpPr>
          <p:nvPr/>
        </p:nvSpPr>
        <p:spPr bwMode="auto">
          <a:xfrm>
            <a:off x="5943599" y="3995578"/>
            <a:ext cx="1295401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 b="1" dirty="0">
                <a:ea typeface="ヒラギノ角ゴ Pro W3"/>
                <a:cs typeface="ヒラギノ角ゴ Pro W3"/>
              </a:rPr>
              <a:t>Time 4:</a:t>
            </a:r>
          </a:p>
          <a:p>
            <a:pPr eaLnBrk="1" hangingPunct="1"/>
            <a:r>
              <a:rPr lang="en-US" altLang="en-US" sz="1400" b="1" dirty="0">
                <a:ea typeface="ヒラギノ角ゴ Pro W3"/>
                <a:cs typeface="ヒラギノ角ゴ Pro W3"/>
              </a:rPr>
              <a:t>Push:  </a:t>
            </a:r>
            <a:r>
              <a:rPr lang="en-US" altLang="en-US" sz="1400" b="1" dirty="0" smtClean="0">
                <a:ea typeface="ヒラギノ角ゴ Pro W3"/>
                <a:cs typeface="ヒラギノ角ゴ Pro W3"/>
              </a:rPr>
              <a:t>compute(7)</a:t>
            </a:r>
            <a:endParaRPr lang="en-US" altLang="en-US" sz="1400" b="1" dirty="0">
              <a:ea typeface="ヒラギノ角ゴ Pro W3"/>
              <a:cs typeface="ヒラギノ角ゴ Pro W3"/>
            </a:endParaRPr>
          </a:p>
        </p:txBody>
      </p:sp>
      <p:grpSp>
        <p:nvGrpSpPr>
          <p:cNvPr id="39" name="Group 49"/>
          <p:cNvGrpSpPr>
            <a:grpSpLocks/>
          </p:cNvGrpSpPr>
          <p:nvPr/>
        </p:nvGrpSpPr>
        <p:grpSpPr bwMode="auto">
          <a:xfrm>
            <a:off x="5943600" y="1938528"/>
            <a:ext cx="927100" cy="2057050"/>
            <a:chOff x="6096000" y="1219200"/>
            <a:chExt cx="927100" cy="2057400"/>
          </a:xfrm>
        </p:grpSpPr>
        <p:sp>
          <p:nvSpPr>
            <p:cNvPr id="40" name="Line 63"/>
            <p:cNvSpPr>
              <a:spLocks noChangeShapeType="1"/>
            </p:cNvSpPr>
            <p:nvPr/>
          </p:nvSpPr>
          <p:spPr bwMode="auto">
            <a:xfrm>
              <a:off x="6096000" y="1219200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41" name="Line 64"/>
            <p:cNvSpPr>
              <a:spLocks noChangeShapeType="1"/>
            </p:cNvSpPr>
            <p:nvPr/>
          </p:nvSpPr>
          <p:spPr bwMode="auto">
            <a:xfrm>
              <a:off x="6096000" y="3276600"/>
              <a:ext cx="9271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42" name="Line 65"/>
            <p:cNvSpPr>
              <a:spLocks noChangeShapeType="1"/>
            </p:cNvSpPr>
            <p:nvPr/>
          </p:nvSpPr>
          <p:spPr bwMode="auto">
            <a:xfrm flipV="1">
              <a:off x="7023100" y="1219200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43" name="Rectangle 66"/>
            <p:cNvSpPr>
              <a:spLocks noChangeArrowheads="1"/>
            </p:cNvSpPr>
            <p:nvPr/>
          </p:nvSpPr>
          <p:spPr bwMode="auto">
            <a:xfrm>
              <a:off x="6108700" y="2962275"/>
              <a:ext cx="914400" cy="3143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1400" b="1">
                  <a:ea typeface="ヒラギノ角ゴ Pro W3"/>
                  <a:cs typeface="ヒラギノ角ゴ Pro W3"/>
                </a:rPr>
                <a:t>main()</a:t>
              </a:r>
            </a:p>
          </p:txBody>
        </p:sp>
        <p:sp>
          <p:nvSpPr>
            <p:cNvPr id="44" name="Rectangle 67"/>
            <p:cNvSpPr>
              <a:spLocks noChangeArrowheads="1"/>
            </p:cNvSpPr>
            <p:nvPr/>
          </p:nvSpPr>
          <p:spPr bwMode="auto">
            <a:xfrm>
              <a:off x="6108700" y="2698408"/>
              <a:ext cx="914400" cy="23087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900" b="1" dirty="0" smtClean="0">
                  <a:ea typeface="ヒラギノ角ゴ Pro W3"/>
                  <a:cs typeface="ヒラギノ角ゴ Pro W3"/>
                </a:rPr>
                <a:t>compute(9)</a:t>
              </a:r>
              <a:endParaRPr lang="en-US" altLang="en-US" sz="900" b="1" dirty="0">
                <a:ea typeface="ヒラギノ角ゴ Pro W3"/>
                <a:cs typeface="ヒラギノ角ゴ Pro W3"/>
              </a:endParaRPr>
            </a:p>
          </p:txBody>
        </p:sp>
        <p:sp>
          <p:nvSpPr>
            <p:cNvPr id="45" name="Rectangle 68"/>
            <p:cNvSpPr>
              <a:spLocks noChangeArrowheads="1"/>
            </p:cNvSpPr>
            <p:nvPr/>
          </p:nvSpPr>
          <p:spPr bwMode="auto">
            <a:xfrm>
              <a:off x="6108700" y="2439951"/>
              <a:ext cx="914400" cy="23087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900" b="1" dirty="0" smtClean="0">
                  <a:ea typeface="ヒラギノ角ゴ Pro W3"/>
                  <a:cs typeface="ヒラギノ角ゴ Pro W3"/>
                </a:rPr>
                <a:t>compute(8)</a:t>
              </a:r>
              <a:endParaRPr lang="en-US" altLang="en-US" sz="900" b="1" dirty="0">
                <a:ea typeface="ヒラギノ角ゴ Pro W3"/>
                <a:cs typeface="ヒラギノ角ゴ Pro W3"/>
              </a:endParaRPr>
            </a:p>
          </p:txBody>
        </p:sp>
        <p:sp>
          <p:nvSpPr>
            <p:cNvPr id="46" name="Rectangle 71"/>
            <p:cNvSpPr>
              <a:spLocks noChangeArrowheads="1"/>
            </p:cNvSpPr>
            <p:nvPr/>
          </p:nvSpPr>
          <p:spPr bwMode="auto">
            <a:xfrm>
              <a:off x="6108700" y="2187794"/>
              <a:ext cx="914400" cy="23087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900" b="1" dirty="0" smtClean="0">
                  <a:ea typeface="ヒラギノ角ゴ Pro W3"/>
                  <a:cs typeface="ヒラギノ角ゴ Pro W3"/>
                </a:rPr>
                <a:t>compute(7)</a:t>
              </a:r>
              <a:endParaRPr lang="en-US" altLang="en-US" sz="900" b="1" dirty="0">
                <a:ea typeface="ヒラギノ角ゴ Pro W3"/>
                <a:cs typeface="ヒラギノ角ゴ Pro W3"/>
              </a:endParaRPr>
            </a:p>
          </p:txBody>
        </p:sp>
      </p:grpSp>
      <p:sp>
        <p:nvSpPr>
          <p:cNvPr id="47" name="Text Box 72"/>
          <p:cNvSpPr txBox="1">
            <a:spLocks noChangeArrowheads="1"/>
          </p:cNvSpPr>
          <p:nvPr/>
        </p:nvSpPr>
        <p:spPr bwMode="auto">
          <a:xfrm>
            <a:off x="7239000" y="3995578"/>
            <a:ext cx="173156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 b="1" dirty="0" smtClean="0">
                <a:ea typeface="ヒラギノ角ゴ Pro W3"/>
                <a:cs typeface="ヒラギノ角ゴ Pro W3"/>
              </a:rPr>
              <a:t>After returning</a:t>
            </a:r>
            <a:br>
              <a:rPr lang="en-US" altLang="en-US" sz="1400" b="1" dirty="0" smtClean="0">
                <a:ea typeface="ヒラギノ角ゴ Pro W3"/>
                <a:cs typeface="ヒラギノ角ゴ Pro W3"/>
              </a:rPr>
            </a:br>
            <a:r>
              <a:rPr lang="en-US" altLang="en-US" sz="1400" b="1" dirty="0" smtClean="0">
                <a:ea typeface="ヒラギノ角ゴ Pro W3"/>
                <a:cs typeface="ヒラギノ角ゴ Pro W3"/>
              </a:rPr>
              <a:t>from compute(2)</a:t>
            </a:r>
            <a:br>
              <a:rPr lang="en-US" altLang="en-US" sz="1400" b="1" dirty="0" smtClean="0">
                <a:ea typeface="ヒラギノ角ゴ Pro W3"/>
                <a:cs typeface="ヒラギノ角ゴ Pro W3"/>
              </a:rPr>
            </a:br>
            <a:r>
              <a:rPr lang="en-US" altLang="en-US" sz="1400" b="1" dirty="0" smtClean="0">
                <a:ea typeface="ヒラギノ角ゴ Pro W3"/>
                <a:cs typeface="ヒラギノ角ゴ Pro W3"/>
              </a:rPr>
              <a:t>pop everything</a:t>
            </a:r>
            <a:endParaRPr lang="en-US" altLang="en-US" sz="1400" b="1" dirty="0">
              <a:ea typeface="ヒラギノ角ゴ Pro W3"/>
              <a:cs typeface="ヒラギノ角ゴ Pro W3"/>
            </a:endParaRPr>
          </a:p>
        </p:txBody>
      </p:sp>
      <p:grpSp>
        <p:nvGrpSpPr>
          <p:cNvPr id="48" name="Group 50"/>
          <p:cNvGrpSpPr>
            <a:grpSpLocks/>
          </p:cNvGrpSpPr>
          <p:nvPr/>
        </p:nvGrpSpPr>
        <p:grpSpPr bwMode="auto">
          <a:xfrm>
            <a:off x="7315200" y="1938528"/>
            <a:ext cx="927100" cy="2057050"/>
            <a:chOff x="7527925" y="1230313"/>
            <a:chExt cx="927100" cy="2057400"/>
          </a:xfrm>
        </p:grpSpPr>
        <p:sp>
          <p:nvSpPr>
            <p:cNvPr id="49" name="Line 73"/>
            <p:cNvSpPr>
              <a:spLocks noChangeShapeType="1"/>
            </p:cNvSpPr>
            <p:nvPr/>
          </p:nvSpPr>
          <p:spPr bwMode="auto">
            <a:xfrm>
              <a:off x="7527925" y="1230313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0" name="Line 74"/>
            <p:cNvSpPr>
              <a:spLocks noChangeShapeType="1"/>
            </p:cNvSpPr>
            <p:nvPr/>
          </p:nvSpPr>
          <p:spPr bwMode="auto">
            <a:xfrm>
              <a:off x="7527925" y="3287713"/>
              <a:ext cx="9271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1" name="Line 75"/>
            <p:cNvSpPr>
              <a:spLocks noChangeShapeType="1"/>
            </p:cNvSpPr>
            <p:nvPr/>
          </p:nvSpPr>
          <p:spPr bwMode="auto">
            <a:xfrm flipV="1">
              <a:off x="8455025" y="1230313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52" name="Text Box 80"/>
          <p:cNvSpPr txBox="1">
            <a:spLocks noChangeArrowheads="1"/>
          </p:cNvSpPr>
          <p:nvPr/>
        </p:nvSpPr>
        <p:spPr bwMode="auto">
          <a:xfrm>
            <a:off x="6934200" y="3690830"/>
            <a:ext cx="438150" cy="396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2000" b="1" dirty="0">
                <a:ea typeface="ヒラギノ角ゴ Pro W3"/>
                <a:cs typeface="ヒラギノ角ゴ Pro W3"/>
              </a:rPr>
              <a:t>…</a:t>
            </a:r>
          </a:p>
        </p:txBody>
      </p:sp>
      <p:sp>
        <p:nvSpPr>
          <p:cNvPr id="53" name="Line 81"/>
          <p:cNvSpPr>
            <a:spLocks noChangeShapeType="1"/>
          </p:cNvSpPr>
          <p:nvPr/>
        </p:nvSpPr>
        <p:spPr bwMode="auto">
          <a:xfrm flipH="1" flipV="1">
            <a:off x="6661910" y="4736968"/>
            <a:ext cx="360681" cy="70675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anchor="ctr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644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 animBg="1"/>
      <p:bldP spid="9" grpId="0"/>
      <p:bldP spid="15" grpId="0"/>
      <p:bldP spid="16" grpId="0"/>
      <p:bldP spid="23" grpId="0"/>
      <p:bldP spid="30" grpId="0"/>
      <p:bldP spid="38" grpId="0"/>
      <p:bldP spid="47" grpId="0"/>
      <p:bldP spid="52" grpId="0"/>
      <p:bldP spid="5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Defining Recursion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17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Terminology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f(n):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n == 1: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return 1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return f(n - 1)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 dirty="0" smtClean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>
                <a:ea typeface="ＭＳ Ｐゴシック" panose="020B0600070205080204" pitchFamily="34" charset="-128"/>
              </a:rPr>
              <a:t>"Useful" recursive functions have: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smtClean="0">
                <a:ea typeface="ＭＳ Ｐゴシック" panose="020B0600070205080204" pitchFamily="34" charset="-128"/>
              </a:rPr>
              <a:t>at least one </a:t>
            </a:r>
            <a:r>
              <a:rPr lang="en-US" altLang="en-US" sz="2400" i="1" dirty="0" smtClean="0">
                <a:ea typeface="ＭＳ Ｐゴシック" panose="020B0600070205080204" pitchFamily="34" charset="-128"/>
              </a:rPr>
              <a:t>recursive case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smtClean="0">
                <a:ea typeface="ＭＳ Ｐゴシック" panose="020B0600070205080204" pitchFamily="34" charset="-128"/>
              </a:rPr>
              <a:t>at least one </a:t>
            </a:r>
            <a:r>
              <a:rPr lang="en-US" altLang="en-US" sz="2400" i="1" dirty="0" smtClean="0">
                <a:ea typeface="ＭＳ Ｐゴシック" panose="020B0600070205080204" pitchFamily="34" charset="-128"/>
              </a:rPr>
              <a:t>base case </a:t>
            </a:r>
            <a:r>
              <a:rPr lang="en-US" altLang="en-US" sz="2400" dirty="0" smtClean="0">
                <a:ea typeface="ＭＳ Ｐゴシック" panose="020B0600070205080204" pitchFamily="34" charset="-128"/>
              </a:rPr>
              <a:t/>
            </a:r>
            <a:br>
              <a:rPr lang="en-US" altLang="en-US" sz="2400" dirty="0" smtClean="0">
                <a:ea typeface="ＭＳ Ｐゴシック" panose="020B0600070205080204" pitchFamily="34" charset="-128"/>
              </a:rPr>
            </a:br>
            <a:r>
              <a:rPr lang="en-US" altLang="en-US" sz="2400" dirty="0" smtClean="0">
                <a:ea typeface="ＭＳ Ｐゴシック" panose="020B0600070205080204" pitchFamily="34" charset="-128"/>
              </a:rPr>
              <a:t>so that the computation terminates</a:t>
            </a:r>
          </a:p>
        </p:txBody>
      </p:sp>
      <p:sp>
        <p:nvSpPr>
          <p:cNvPr id="40964" name="AutoShape 6"/>
          <p:cNvSpPr>
            <a:spLocks noChangeArrowheads="1"/>
          </p:cNvSpPr>
          <p:nvPr/>
        </p:nvSpPr>
        <p:spPr bwMode="auto">
          <a:xfrm>
            <a:off x="4267200" y="2667000"/>
            <a:ext cx="1600200" cy="609600"/>
          </a:xfrm>
          <a:prstGeom prst="leftArrowCallout">
            <a:avLst>
              <a:gd name="adj1" fmla="val 25000"/>
              <a:gd name="adj2" fmla="val 25000"/>
              <a:gd name="adj3" fmla="val 43750"/>
              <a:gd name="adj4" fmla="val 6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base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case</a:t>
            </a:r>
          </a:p>
        </p:txBody>
      </p:sp>
      <p:sp>
        <p:nvSpPr>
          <p:cNvPr id="40965" name="AutoShape 7"/>
          <p:cNvSpPr>
            <a:spLocks noChangeArrowheads="1"/>
          </p:cNvSpPr>
          <p:nvPr/>
        </p:nvSpPr>
        <p:spPr bwMode="auto">
          <a:xfrm>
            <a:off x="4267200" y="3505200"/>
            <a:ext cx="1600200" cy="609600"/>
          </a:xfrm>
          <a:prstGeom prst="leftArrowCallout">
            <a:avLst>
              <a:gd name="adj1" fmla="val 25000"/>
              <a:gd name="adj2" fmla="val 25000"/>
              <a:gd name="adj3" fmla="val 43750"/>
              <a:gd name="adj4" fmla="val 6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recursive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case</a:t>
            </a:r>
          </a:p>
        </p:txBody>
      </p:sp>
    </p:spTree>
    <p:extLst>
      <p:ext uri="{BB962C8B-B14F-4D97-AF65-F5344CB8AC3E}">
        <p14:creationId xmlns:p14="http://schemas.microsoft.com/office/powerpoint/2010/main" val="28700574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4" grpId="0" animBg="1"/>
      <p:bldP spid="4096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Recursion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f(n):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n == 1: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return 1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return f(n + 1)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Find f(5)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 dirty="0" smtClean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>
                <a:ea typeface="ＭＳ Ｐゴシック" panose="020B0600070205080204" pitchFamily="34" charset="-128"/>
              </a:rPr>
              <a:t>We have a base case and a recursive case.  What's wrong?</a:t>
            </a:r>
          </a:p>
        </p:txBody>
      </p:sp>
    </p:spTree>
    <p:extLst>
      <p:ext uri="{BB962C8B-B14F-4D97-AF65-F5344CB8AC3E}">
        <p14:creationId xmlns:p14="http://schemas.microsoft.com/office/powerpoint/2010/main" val="7385688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Recursion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mtClean="0">
                <a:ea typeface="ＭＳ Ｐゴシック" panose="020B0600070205080204" pitchFamily="34" charset="-128"/>
              </a:rPr>
              <a:t>The recursive case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mtClean="0">
                <a:ea typeface="ＭＳ Ｐゴシック" panose="020B0600070205080204" pitchFamily="34" charset="-128"/>
              </a:rPr>
              <a:t>should call the function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mtClean="0">
                <a:ea typeface="ＭＳ Ｐゴシック" panose="020B0600070205080204" pitchFamily="34" charset="-128"/>
              </a:rPr>
              <a:t>on a </a:t>
            </a:r>
            <a:r>
              <a:rPr lang="en-US" altLang="en-US" i="1" smtClean="0">
                <a:ea typeface="ＭＳ Ｐゴシック" panose="020B0600070205080204" pitchFamily="34" charset="-128"/>
              </a:rPr>
              <a:t>simpler input</a:t>
            </a:r>
            <a:r>
              <a:rPr lang="en-US" altLang="en-US" smtClean="0">
                <a:ea typeface="ＭＳ Ｐゴシック" panose="020B0600070205080204" pitchFamily="34" charset="-128"/>
              </a:rPr>
              <a:t>,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mtClean="0">
                <a:ea typeface="ＭＳ Ｐゴシック" panose="020B0600070205080204" pitchFamily="34" charset="-128"/>
              </a:rPr>
              <a:t>bringing us closer and closer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mtClean="0">
                <a:ea typeface="ＭＳ Ｐゴシック" panose="020B0600070205080204" pitchFamily="34" charset="-128"/>
              </a:rPr>
              <a:t>to the base case.</a:t>
            </a:r>
          </a:p>
        </p:txBody>
      </p:sp>
    </p:spTree>
    <p:extLst>
      <p:ext uri="{BB962C8B-B14F-4D97-AF65-F5344CB8AC3E}">
        <p14:creationId xmlns:p14="http://schemas.microsoft.com/office/powerpoint/2010/main" val="35311170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Recursion</a:t>
            </a: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f(n):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n == 0: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return 0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return 1 + f(n - 1)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Find f(0)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Find f(1)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Find f(2)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Find f(100)</a:t>
            </a:r>
          </a:p>
        </p:txBody>
      </p:sp>
    </p:spTree>
    <p:extLst>
      <p:ext uri="{BB962C8B-B14F-4D97-AF65-F5344CB8AC3E}">
        <p14:creationId xmlns:p14="http://schemas.microsoft.com/office/powerpoint/2010/main" val="21145879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47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Recursion</a:t>
            </a:r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f(n):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n == 0: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return 0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return n + f(n - 1)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f(3)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f(2)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+ 2 + f(1)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+ 2 + 1 + f(0)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+ 2 + 1 + 0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endParaRPr lang="en-US" alt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67760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1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ea typeface="ＭＳ Ｐゴシック" panose="020B0600070205080204" pitchFamily="34" charset="-128"/>
              </a:rPr>
              <a:t>Factorial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smtClean="0">
              <a:ea typeface="ＭＳ Ｐゴシック" panose="020B0600070205080204" pitchFamily="34" charset="-128"/>
            </a:endParaRPr>
          </a:p>
          <a:p>
            <a:r>
              <a:rPr lang="en-US" altLang="en-US" smtClean="0">
                <a:ea typeface="ＭＳ Ｐゴシック" panose="020B0600070205080204" pitchFamily="34" charset="-128"/>
              </a:rPr>
              <a:t>4! = </a:t>
            </a:r>
            <a:r>
              <a:rPr lang="en-US" altLang="en-US" smtClean="0">
                <a:ea typeface="ＭＳ Ｐゴシック" panose="020B0600070205080204" pitchFamily="34" charset="-128"/>
                <a:cs typeface="Tahoma" panose="020B0604030504040204" pitchFamily="34" charset="0"/>
              </a:rPr>
              <a:t>4 × 3 × 2 × 1 = 24</a:t>
            </a:r>
          </a:p>
        </p:txBody>
      </p:sp>
    </p:spTree>
    <p:extLst>
      <p:ext uri="{BB962C8B-B14F-4D97-AF65-F5344CB8AC3E}">
        <p14:creationId xmlns:p14="http://schemas.microsoft.com/office/powerpoint/2010/main" val="854268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ea typeface="ＭＳ Ｐゴシック" panose="020B0600070205080204" pitchFamily="34" charset="-128"/>
              </a:rPr>
              <a:t>Factorial</a:t>
            </a:r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Does anyone know the value of 9!  ?</a:t>
            </a:r>
          </a:p>
          <a:p>
            <a:endParaRPr lang="en-US" altLang="en-US" dirty="0" smtClean="0">
              <a:ea typeface="ＭＳ Ｐゴシック" panose="020B0600070205080204" pitchFamily="34" charset="-128"/>
              <a:cs typeface="Tahoma" panose="020B0604030504040204" pitchFamily="34" charset="0"/>
            </a:endParaRPr>
          </a:p>
          <a:p>
            <a:r>
              <a:rPr lang="en-US" altLang="en-US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362,880</a:t>
            </a:r>
          </a:p>
          <a:p>
            <a:endParaRPr lang="en-US" altLang="en-US" dirty="0" smtClean="0">
              <a:ea typeface="ＭＳ Ｐゴシック" panose="020B0600070205080204" pitchFamily="34" charset="-128"/>
              <a:cs typeface="Tahoma" panose="020B0604030504040204" pitchFamily="34" charset="0"/>
            </a:endParaRPr>
          </a:p>
          <a:p>
            <a:r>
              <a:rPr lang="en-US" altLang="en-US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Does anyone know the value of 10!  ?</a:t>
            </a:r>
          </a:p>
          <a:p>
            <a:endParaRPr lang="en-US" altLang="en-US" dirty="0" smtClean="0">
              <a:ea typeface="ＭＳ Ｐゴシック" panose="020B0600070205080204" pitchFamily="34" charset="-128"/>
              <a:cs typeface="Tahoma" panose="020B0604030504040204" pitchFamily="34" charset="0"/>
            </a:endParaRPr>
          </a:p>
          <a:p>
            <a:r>
              <a:rPr lang="en-US" altLang="en-US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How did you know?</a:t>
            </a:r>
          </a:p>
        </p:txBody>
      </p:sp>
    </p:spTree>
    <p:extLst>
      <p:ext uri="{BB962C8B-B14F-4D97-AF65-F5344CB8AC3E}">
        <p14:creationId xmlns:p14="http://schemas.microsoft.com/office/powerpoint/2010/main" val="142381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19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ea typeface="ＭＳ Ｐゴシック" panose="020B0600070205080204" pitchFamily="34" charset="-128"/>
              </a:rPr>
              <a:t>Factorial</a:t>
            </a: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dirty="0" smtClean="0">
                <a:ea typeface="ＭＳ Ｐゴシック" panose="020B0600070205080204" pitchFamily="34" charset="-128"/>
              </a:rPr>
              <a:t>9! =		9</a:t>
            </a:r>
            <a:r>
              <a:rPr lang="en-US" altLang="en-US" sz="2800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×8×7×6×5×4×3×2×1</a:t>
            </a:r>
            <a:endParaRPr lang="en-US" altLang="en-US" sz="2800" dirty="0" smtClean="0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</a:pPr>
            <a:endParaRPr lang="en-US" altLang="en-US" sz="2800" dirty="0" smtClean="0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 smtClean="0">
                <a:ea typeface="ＭＳ Ｐゴシック" panose="020B0600070205080204" pitchFamily="34" charset="-128"/>
              </a:rPr>
              <a:t>10! = 10 </a:t>
            </a:r>
            <a:r>
              <a:rPr lang="en-US" altLang="en-US" sz="2800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×	</a:t>
            </a:r>
            <a:r>
              <a:rPr lang="en-US" altLang="en-US" sz="2800" dirty="0" smtClean="0">
                <a:ea typeface="ＭＳ Ｐゴシック" panose="020B0600070205080204" pitchFamily="34" charset="-128"/>
              </a:rPr>
              <a:t>9</a:t>
            </a:r>
            <a:r>
              <a:rPr lang="en-US" altLang="en-US" sz="2800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×8×7×6×5×4×3×2×1</a:t>
            </a:r>
          </a:p>
          <a:p>
            <a:pPr>
              <a:lnSpc>
                <a:spcPct val="90000"/>
              </a:lnSpc>
            </a:pPr>
            <a:endParaRPr lang="en-US" altLang="en-US" sz="2800" dirty="0" smtClean="0">
              <a:ea typeface="ＭＳ Ｐゴシック" panose="020B0600070205080204" pitchFamily="34" charset="-128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10! = 10 ×	9!</a:t>
            </a:r>
          </a:p>
          <a:p>
            <a:pPr>
              <a:lnSpc>
                <a:spcPct val="90000"/>
              </a:lnSpc>
            </a:pPr>
            <a:endParaRPr lang="en-US" altLang="en-US" sz="2800" dirty="0" smtClean="0">
              <a:ea typeface="ＭＳ Ｐゴシック" panose="020B0600070205080204" pitchFamily="34" charset="-128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i="1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n</a:t>
            </a:r>
            <a:r>
              <a:rPr lang="en-US" altLang="en-US" sz="2800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! = </a:t>
            </a:r>
            <a:r>
              <a:rPr lang="en-US" altLang="en-US" sz="2800" i="1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n</a:t>
            </a:r>
            <a:r>
              <a:rPr lang="en-US" altLang="en-US" sz="2800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 × (</a:t>
            </a:r>
            <a:r>
              <a:rPr lang="en-US" altLang="en-US" sz="2800" i="1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n</a:t>
            </a:r>
            <a:r>
              <a:rPr lang="en-US" altLang="en-US" sz="2800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 - 1)!</a:t>
            </a:r>
          </a:p>
          <a:p>
            <a:pPr>
              <a:lnSpc>
                <a:spcPct val="90000"/>
              </a:lnSpc>
            </a:pPr>
            <a:endParaRPr lang="en-US" altLang="en-US" sz="2800" dirty="0" smtClean="0">
              <a:ea typeface="ＭＳ Ｐゴシック" panose="020B0600070205080204" pitchFamily="34" charset="-128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That's a recursive definition!</a:t>
            </a:r>
          </a:p>
        </p:txBody>
      </p:sp>
    </p:spTree>
    <p:extLst>
      <p:ext uri="{BB962C8B-B14F-4D97-AF65-F5344CB8AC3E}">
        <p14:creationId xmlns:p14="http://schemas.microsoft.com/office/powerpoint/2010/main" val="3754207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41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ea typeface="ＭＳ Ｐゴシック" panose="020B0600070205080204" pitchFamily="34" charset="-128"/>
              </a:rPr>
              <a:t>Factorial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dirty="0" err="1" smtClean="0">
                <a:ea typeface="ＭＳ Ｐゴシック" panose="020B0600070205080204" pitchFamily="34" charset="-128"/>
              </a:rPr>
              <a:t>def</a:t>
            </a:r>
            <a:r>
              <a:rPr lang="en-US" altLang="en-US" sz="2800" dirty="0" smtClean="0">
                <a:ea typeface="ＭＳ Ｐゴシック" panose="020B0600070205080204" pitchFamily="34" charset="-128"/>
              </a:rPr>
              <a:t> fact(n):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dirty="0" smtClean="0">
                <a:ea typeface="ＭＳ Ｐゴシック" panose="020B0600070205080204" pitchFamily="34" charset="-128"/>
              </a:rPr>
              <a:t>	return n *</a:t>
            </a:r>
            <a:r>
              <a:rPr lang="en-US" altLang="en-US" sz="2800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 fact(n - 1)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800" dirty="0" smtClean="0">
              <a:ea typeface="ＭＳ Ｐゴシック" panose="020B0600070205080204" pitchFamily="34" charset="-128"/>
              <a:cs typeface="Tahoma" panose="020B0604030504040204" pitchFamily="34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fact(3)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3 × fact(2)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3 × 2 × fact(1)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3 × 2 × 1 × fact(0)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3 × 2 × 1 × 0 × fact(-1)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896344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1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ea typeface="ＭＳ Ｐゴシック" panose="020B0600070205080204" pitchFamily="34" charset="-128"/>
              </a:rPr>
              <a:t>Factorial</a:t>
            </a:r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>
                <a:ea typeface="ＭＳ Ｐゴシック" panose="020B0600070205080204" pitchFamily="34" charset="-128"/>
                <a:cs typeface="Tahoma" panose="020B0604030504040204" pitchFamily="34" charset="0"/>
              </a:rPr>
              <a:t>What did we do wrong?</a:t>
            </a:r>
          </a:p>
          <a:p>
            <a:endParaRPr lang="en-US" altLang="en-US" smtClean="0">
              <a:ea typeface="ＭＳ Ｐゴシック" panose="020B0600070205080204" pitchFamily="34" charset="-128"/>
              <a:cs typeface="Tahoma" panose="020B0604030504040204" pitchFamily="34" charset="0"/>
            </a:endParaRPr>
          </a:p>
          <a:p>
            <a:r>
              <a:rPr lang="en-US" altLang="en-US" smtClean="0">
                <a:ea typeface="ＭＳ Ｐゴシック" panose="020B0600070205080204" pitchFamily="34" charset="-128"/>
                <a:cs typeface="Tahoma" panose="020B0604030504040204" pitchFamily="34" charset="0"/>
              </a:rPr>
              <a:t>What is the base case for factorial?</a:t>
            </a:r>
          </a:p>
        </p:txBody>
      </p:sp>
    </p:spTree>
    <p:extLst>
      <p:ext uri="{BB962C8B-B14F-4D97-AF65-F5344CB8AC3E}">
        <p14:creationId xmlns:p14="http://schemas.microsoft.com/office/powerpoint/2010/main" val="385699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5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Other Questions?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73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77073" cy="4156799"/>
          </a:xfrm>
        </p:spPr>
        <p:txBody>
          <a:bodyPr/>
          <a:lstStyle/>
          <a:p>
            <a:r>
              <a:rPr lang="en-US" dirty="0" smtClean="0"/>
              <a:t>Project </a:t>
            </a:r>
            <a:r>
              <a:rPr lang="en-US" dirty="0"/>
              <a:t>1 is out</a:t>
            </a:r>
          </a:p>
          <a:p>
            <a:pPr lvl="1"/>
            <a:r>
              <a:rPr lang="en-US" dirty="0"/>
              <a:t>Due by </a:t>
            </a:r>
            <a:r>
              <a:rPr lang="en-US" dirty="0" smtClean="0"/>
              <a:t>Monday, April 18th at 8:59:59 PM</a:t>
            </a:r>
            <a:endParaRPr lang="en-US" dirty="0"/>
          </a:p>
          <a:p>
            <a:pPr lvl="1"/>
            <a:r>
              <a:rPr lang="en-US" dirty="0"/>
              <a:t>Do NOT procrastinate!</a:t>
            </a:r>
          </a:p>
          <a:p>
            <a:pPr lvl="3"/>
            <a:endParaRPr lang="en-US" dirty="0"/>
          </a:p>
          <a:p>
            <a:r>
              <a:rPr lang="en-US" dirty="0"/>
              <a:t>Next Class: </a:t>
            </a:r>
            <a:r>
              <a:rPr lang="en-US" dirty="0" smtClean="0"/>
              <a:t>Recursion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218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778" y="1969364"/>
            <a:ext cx="8740780" cy="4156799"/>
          </a:xfrm>
        </p:spPr>
        <p:txBody>
          <a:bodyPr/>
          <a:lstStyle/>
          <a:p>
            <a:r>
              <a:rPr lang="en-US" dirty="0" smtClean="0"/>
              <a:t>To introduce recursion</a:t>
            </a:r>
          </a:p>
          <a:p>
            <a:r>
              <a:rPr lang="en-US" dirty="0" smtClean="0"/>
              <a:t>To begin to learn how to “think” recursively</a:t>
            </a:r>
          </a:p>
          <a:p>
            <a:r>
              <a:rPr lang="en-US" dirty="0" smtClean="0"/>
              <a:t>To better understand the concept of stacks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82513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Recursion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99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Recursion?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82000" cy="4156799"/>
          </a:xfrm>
        </p:spPr>
        <p:txBody>
          <a:bodyPr/>
          <a:lstStyle/>
          <a:p>
            <a:r>
              <a:rPr lang="en-US" dirty="0" smtClean="0"/>
              <a:t>In computer science, recursion is a way of thinking about and solving problems</a:t>
            </a:r>
          </a:p>
          <a:p>
            <a:r>
              <a:rPr lang="en-US" dirty="0" smtClean="0"/>
              <a:t>It’s actually one of the central ideas of CS</a:t>
            </a:r>
          </a:p>
          <a:p>
            <a:pPr lvl="3"/>
            <a:endParaRPr lang="en-US" dirty="0"/>
          </a:p>
          <a:p>
            <a:r>
              <a:rPr lang="en-US" dirty="0" smtClean="0"/>
              <a:t>In recursion, the </a:t>
            </a:r>
            <a:r>
              <a:rPr lang="en-US" dirty="0"/>
              <a:t>solution depends on solutions to smaller instances of the </a:t>
            </a:r>
            <a:r>
              <a:rPr lang="en-US" u="sng" dirty="0"/>
              <a:t>same</a:t>
            </a:r>
            <a:r>
              <a:rPr lang="en-US" dirty="0"/>
              <a:t> problem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6120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Recursive Solutions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creating a recursive solution, there are a few things we want to keep in mind:</a:t>
            </a:r>
          </a:p>
          <a:p>
            <a:pPr lvl="1"/>
            <a:r>
              <a:rPr lang="en-US" sz="3200" dirty="0" smtClean="0"/>
              <a:t>We need to break the problem into </a:t>
            </a:r>
            <a:br>
              <a:rPr lang="en-US" sz="3200" dirty="0" smtClean="0"/>
            </a:br>
            <a:r>
              <a:rPr lang="en-US" sz="3200" dirty="0" smtClean="0"/>
              <a:t>smaller pieces of itself</a:t>
            </a:r>
          </a:p>
          <a:p>
            <a:pPr lvl="1"/>
            <a:r>
              <a:rPr lang="en-US" sz="3200" dirty="0" smtClean="0"/>
              <a:t>We need to define a “base case” to stop at</a:t>
            </a:r>
          </a:p>
          <a:p>
            <a:pPr lvl="1"/>
            <a:r>
              <a:rPr lang="en-US" sz="3200" dirty="0" smtClean="0"/>
              <a:t>The smaller problems we break down into need to eventually reach the base case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7840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Normal vs Recursive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28304" cy="4156799"/>
          </a:xfrm>
        </p:spPr>
        <p:txBody>
          <a:bodyPr/>
          <a:lstStyle/>
          <a:p>
            <a:r>
              <a:rPr lang="en-US" dirty="0" smtClean="0"/>
              <a:t>So far, we’ve had functions call </a:t>
            </a:r>
            <a:r>
              <a:rPr lang="en-US" dirty="0"/>
              <a:t>other </a:t>
            </a:r>
            <a:r>
              <a:rPr lang="en-US" dirty="0" smtClean="0"/>
              <a:t>functions</a:t>
            </a:r>
            <a:endParaRPr lang="en-US" dirty="0"/>
          </a:p>
          <a:p>
            <a:pPr lvl="1"/>
            <a:r>
              <a:rPr lang="en-US" dirty="0"/>
              <a:t>For example,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 </a:t>
            </a:r>
            <a:r>
              <a:rPr lang="en-US" dirty="0" smtClean="0"/>
              <a:t>calls </a:t>
            </a:r>
            <a:r>
              <a:rPr lang="en-US" dirty="0"/>
              <a:t>the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function</a:t>
            </a:r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pPr lvl="5"/>
            <a:endParaRPr lang="en-US" dirty="0" smtClean="0"/>
          </a:p>
          <a:p>
            <a:r>
              <a:rPr lang="en-US" dirty="0" smtClean="0"/>
              <a:t>A recursive function, however, calls itself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857500" y="3407173"/>
            <a:ext cx="1134701" cy="40011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altLang="en-US" sz="20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4829176" y="3935658"/>
            <a:ext cx="1457325" cy="40011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altLang="en-US" sz="20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square()</a:t>
            </a:r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3992201" y="3642461"/>
            <a:ext cx="836975" cy="4227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3581400" y="5453571"/>
            <a:ext cx="1600200" cy="406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altLang="en-US" sz="20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compute()</a:t>
            </a:r>
          </a:p>
        </p:txBody>
      </p:sp>
      <p:sp>
        <p:nvSpPr>
          <p:cNvPr id="16" name="Arc 15"/>
          <p:cNvSpPr/>
          <p:nvPr/>
        </p:nvSpPr>
        <p:spPr>
          <a:xfrm flipH="1" flipV="1">
            <a:off x="4837390" y="5638166"/>
            <a:ext cx="688420" cy="685800"/>
          </a:xfrm>
          <a:prstGeom prst="arc">
            <a:avLst>
              <a:gd name="adj1" fmla="val 5400000"/>
              <a:gd name="adj2" fmla="val 1140785"/>
            </a:avLst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030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smtClean="0">
                <a:ea typeface="ヒラギノ角ゴ Pro W3"/>
                <a:cs typeface="ヒラギノ角ゴ Pro W3"/>
              </a:rPr>
              <a:t>Why Would We Use Recursion?</a:t>
            </a:r>
            <a:endParaRPr lang="en-US" altLang="en-US" smtClean="0">
              <a:ea typeface="ヒラギノ角ゴ Pro W3"/>
              <a:cs typeface="ヒラギノ角ゴ Pro W3"/>
            </a:endParaRPr>
          </a:p>
        </p:txBody>
      </p:sp>
      <p:sp>
        <p:nvSpPr>
          <p:cNvPr id="563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 smtClean="0">
                <a:ea typeface="ヒラギノ角ゴ Pro W3"/>
                <a:cs typeface="ヒラギノ角ゴ Pro W3"/>
              </a:rPr>
              <a:t>In computer science, some problems are more easily solved by using recursive methods</a:t>
            </a:r>
          </a:p>
          <a:p>
            <a:pPr eaLnBrk="1" hangingPunct="1"/>
            <a:r>
              <a:rPr lang="en-US" altLang="en-US" sz="2800" dirty="0" smtClean="0">
                <a:ea typeface="ヒラギノ角ゴ Pro W3"/>
                <a:cs typeface="ヒラギノ角ゴ Pro W3"/>
              </a:rPr>
              <a:t>For example:</a:t>
            </a:r>
          </a:p>
          <a:p>
            <a:pPr lvl="1" eaLnBrk="1" hangingPunct="1"/>
            <a:r>
              <a:rPr lang="en-US" altLang="en-US" sz="2400" dirty="0" smtClean="0">
                <a:ea typeface="ヒラギノ角ゴ Pro W3"/>
              </a:rPr>
              <a:t>Traversing through a directory or file system</a:t>
            </a:r>
          </a:p>
          <a:p>
            <a:pPr lvl="1" eaLnBrk="1" hangingPunct="1"/>
            <a:r>
              <a:rPr lang="en-US" altLang="en-US" sz="2400" dirty="0" smtClean="0">
                <a:ea typeface="ヒラギノ角ゴ Pro W3"/>
              </a:rPr>
              <a:t>Traversing through a tree of search results</a:t>
            </a:r>
          </a:p>
          <a:p>
            <a:pPr lvl="1" eaLnBrk="1" hangingPunct="1"/>
            <a:r>
              <a:rPr lang="en-US" altLang="en-US" sz="2400" dirty="0" smtClean="0">
                <a:ea typeface="ヒラギノ角ゴ Pro W3"/>
              </a:rPr>
              <a:t>Some sorting algorithms recursively sort data</a:t>
            </a:r>
          </a:p>
          <a:p>
            <a:pPr eaLnBrk="1" hangingPunct="1"/>
            <a:r>
              <a:rPr lang="en-US" altLang="en-US" sz="2800" dirty="0" smtClean="0">
                <a:ea typeface="ヒラギノ角ゴ Pro W3"/>
                <a:cs typeface="ヒラギノ角ゴ Pro W3"/>
              </a:rPr>
              <a:t>For today, we will focus on the basic structure of using recursive methods</a:t>
            </a:r>
            <a:endParaRPr lang="en-US" altLang="en-US" sz="3600" dirty="0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260759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39244</TotalTime>
  <Words>1031</Words>
  <Application>Microsoft Office PowerPoint</Application>
  <PresentationFormat>On-screen Show (4:3)</PresentationFormat>
  <Paragraphs>271</Paragraphs>
  <Slides>33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CMSC201  Computer Science I for Majors  Lecture 18 – Recursion</vt:lpstr>
      <vt:lpstr>Last Class We Covered</vt:lpstr>
      <vt:lpstr>Any Questions from Last Time?</vt:lpstr>
      <vt:lpstr>Today’s Objectives</vt:lpstr>
      <vt:lpstr>Introduction to Recursion</vt:lpstr>
      <vt:lpstr>What is Recursion?</vt:lpstr>
      <vt:lpstr>Recursive Solutions</vt:lpstr>
      <vt:lpstr>Normal vs Recursive Functions</vt:lpstr>
      <vt:lpstr>Why Would We Use Recursion?</vt:lpstr>
      <vt:lpstr>Simple Recursion Example</vt:lpstr>
      <vt:lpstr>Visualizing Recursion</vt:lpstr>
      <vt:lpstr>Stacks</vt:lpstr>
      <vt:lpstr>Stacks</vt:lpstr>
      <vt:lpstr>Stacks</vt:lpstr>
      <vt:lpstr>Stacks</vt:lpstr>
      <vt:lpstr>Stacks and Functions</vt:lpstr>
      <vt:lpstr>Stacks and Functions</vt:lpstr>
      <vt:lpstr>Stacks and Recursion</vt:lpstr>
      <vt:lpstr>Back to the Simple Recursion Program</vt:lpstr>
      <vt:lpstr>Stack and Recursion in Action</vt:lpstr>
      <vt:lpstr>Defining Recursion</vt:lpstr>
      <vt:lpstr>Terminology</vt:lpstr>
      <vt:lpstr>Recursion</vt:lpstr>
      <vt:lpstr>Recursion</vt:lpstr>
      <vt:lpstr>Recursion</vt:lpstr>
      <vt:lpstr>Recursion</vt:lpstr>
      <vt:lpstr>Factorial</vt:lpstr>
      <vt:lpstr>Factorial</vt:lpstr>
      <vt:lpstr>Factorial</vt:lpstr>
      <vt:lpstr>Factorial</vt:lpstr>
      <vt:lpstr>Factorial</vt:lpstr>
      <vt:lpstr>Any Other Questions?</vt:lpstr>
      <vt:lpstr>Announcements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534</cp:revision>
  <dcterms:created xsi:type="dcterms:W3CDTF">2014-05-05T14:25:42Z</dcterms:created>
  <dcterms:modified xsi:type="dcterms:W3CDTF">2016-04-12T19:36:10Z</dcterms:modified>
</cp:coreProperties>
</file>